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81" r:id="rId16"/>
    <p:sldId id="268"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Psz+CWRxbWv7fWiXXv+RakSA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p:restoredTop sz="94668"/>
  </p:normalViewPr>
  <p:slideViewPr>
    <p:cSldViewPr snapToGrid="0" snapToObjects="1">
      <p:cViewPr varScale="1">
        <p:scale>
          <a:sx n="116" d="100"/>
          <a:sy n="116" d="100"/>
        </p:scale>
        <p:origin x="224" y="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 name="Google Shape;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973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1"/>
          <p:cNvSpPr txBox="1">
            <a:spLocks noGrp="1"/>
          </p:cNvSpPr>
          <p:nvPr>
            <p:ph type="ctrTitle"/>
          </p:nvPr>
        </p:nvSpPr>
        <p:spPr>
          <a:xfrm>
            <a:off x="4603333" y="2054899"/>
            <a:ext cx="6864047"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A7FBF"/>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1"/>
          <p:cNvSpPr txBox="1">
            <a:spLocks noGrp="1"/>
          </p:cNvSpPr>
          <p:nvPr>
            <p:ph type="subTitle" idx="1"/>
          </p:nvPr>
        </p:nvSpPr>
        <p:spPr>
          <a:xfrm>
            <a:off x="4603334" y="4618987"/>
            <a:ext cx="686404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Font typeface="Calibri"/>
              <a:buNone/>
              <a:defRPr sz="2400"/>
            </a:lvl1pPr>
            <a:lvl2pPr lvl="1" algn="ctr">
              <a:lnSpc>
                <a:spcPct val="90000"/>
              </a:lnSpc>
              <a:spcBef>
                <a:spcPts val="500"/>
              </a:spcBef>
              <a:spcAft>
                <a:spcPts val="0"/>
              </a:spcAft>
              <a:buClr>
                <a:schemeClr val="dk1"/>
              </a:buClr>
              <a:buSzPts val="2000"/>
              <a:buFont typeface="Calibri"/>
              <a:buNone/>
              <a:defRPr sz="2000"/>
            </a:lvl2pPr>
            <a:lvl3pPr lvl="2" algn="ctr">
              <a:lnSpc>
                <a:spcPct val="90000"/>
              </a:lnSpc>
              <a:spcBef>
                <a:spcPts val="500"/>
              </a:spcBef>
              <a:spcAft>
                <a:spcPts val="0"/>
              </a:spcAft>
              <a:buClr>
                <a:schemeClr val="dk1"/>
              </a:buClr>
              <a:buSzPts val="1800"/>
              <a:buFont typeface="Calibri"/>
              <a:buNone/>
              <a:defRPr sz="1800"/>
            </a:lvl3pPr>
            <a:lvl4pPr lvl="3" algn="ctr">
              <a:lnSpc>
                <a:spcPct val="90000"/>
              </a:lnSpc>
              <a:spcBef>
                <a:spcPts val="500"/>
              </a:spcBef>
              <a:spcAft>
                <a:spcPts val="0"/>
              </a:spcAft>
              <a:buClr>
                <a:schemeClr val="dk1"/>
              </a:buClr>
              <a:buSzPts val="1600"/>
              <a:buFont typeface="Calibri"/>
              <a:buNone/>
              <a:defRPr sz="1600"/>
            </a:lvl4pPr>
            <a:lvl5pPr lvl="4" algn="ctr">
              <a:lnSpc>
                <a:spcPct val="90000"/>
              </a:lnSpc>
              <a:spcBef>
                <a:spcPts val="500"/>
              </a:spcBef>
              <a:spcAft>
                <a:spcPts val="0"/>
              </a:spcAft>
              <a:buClr>
                <a:schemeClr val="dk1"/>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8"/>
        <p:cNvGrpSpPr/>
        <p:nvPr/>
      </p:nvGrpSpPr>
      <p:grpSpPr>
        <a:xfrm>
          <a:off x="0" y="0"/>
          <a:ext cx="0" cy="0"/>
          <a:chOff x="0" y="0"/>
          <a:chExt cx="0" cy="0"/>
        </a:xfrm>
      </p:grpSpPr>
      <p:sp>
        <p:nvSpPr>
          <p:cNvPr id="19" name="Google Shape;19;p42"/>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A7FBF"/>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81000" algn="l">
              <a:lnSpc>
                <a:spcPct val="90000"/>
              </a:lnSpc>
              <a:spcBef>
                <a:spcPts val="500"/>
              </a:spcBef>
              <a:spcAft>
                <a:spcPts val="0"/>
              </a:spcAft>
              <a:buClr>
                <a:schemeClr val="dk1"/>
              </a:buClr>
              <a:buSzPts val="2400"/>
              <a:buFont typeface="Calibri"/>
              <a:buChar char="•"/>
              <a:defRPr/>
            </a:lvl2pPr>
            <a:lvl3pPr marL="1371600" lvl="2" indent="-355600" algn="l">
              <a:lnSpc>
                <a:spcPct val="90000"/>
              </a:lnSpc>
              <a:spcBef>
                <a:spcPts val="500"/>
              </a:spcBef>
              <a:spcAft>
                <a:spcPts val="0"/>
              </a:spcAft>
              <a:buClr>
                <a:schemeClr val="dk1"/>
              </a:buClr>
              <a:buSzPts val="2000"/>
              <a:buFont typeface="Calibri"/>
              <a:buChar char="•"/>
              <a:defRPr/>
            </a:lvl3pPr>
            <a:lvl4pPr marL="1828800" lvl="3" indent="-342900" algn="l">
              <a:lnSpc>
                <a:spcPct val="90000"/>
              </a:lnSpc>
              <a:spcBef>
                <a:spcPts val="500"/>
              </a:spcBef>
              <a:spcAft>
                <a:spcPts val="0"/>
              </a:spcAft>
              <a:buClr>
                <a:schemeClr val="dk1"/>
              </a:buClr>
              <a:buSzPts val="1800"/>
              <a:buFont typeface="Calibri"/>
              <a:buChar char="•"/>
              <a:defRPr/>
            </a:lvl4pPr>
            <a:lvl5pPr marL="2286000" lvl="4" indent="-342900" algn="l">
              <a:lnSpc>
                <a:spcPct val="90000"/>
              </a:lnSpc>
              <a:spcBef>
                <a:spcPts val="500"/>
              </a:spcBef>
              <a:spcAft>
                <a:spcPts val="0"/>
              </a:spcAft>
              <a:buClr>
                <a:schemeClr val="dk1"/>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81000" algn="l">
              <a:lnSpc>
                <a:spcPct val="90000"/>
              </a:lnSpc>
              <a:spcBef>
                <a:spcPts val="500"/>
              </a:spcBef>
              <a:spcAft>
                <a:spcPts val="0"/>
              </a:spcAft>
              <a:buClr>
                <a:schemeClr val="dk1"/>
              </a:buClr>
              <a:buSzPts val="2400"/>
              <a:buFont typeface="Calibri"/>
              <a:buChar char="•"/>
              <a:defRPr/>
            </a:lvl2pPr>
            <a:lvl3pPr marL="1371600" lvl="2" indent="-355600" algn="l">
              <a:lnSpc>
                <a:spcPct val="90000"/>
              </a:lnSpc>
              <a:spcBef>
                <a:spcPts val="500"/>
              </a:spcBef>
              <a:spcAft>
                <a:spcPts val="0"/>
              </a:spcAft>
              <a:buClr>
                <a:schemeClr val="dk1"/>
              </a:buClr>
              <a:buSzPts val="2000"/>
              <a:buFont typeface="Calibri"/>
              <a:buChar char="•"/>
              <a:defRPr/>
            </a:lvl3pPr>
            <a:lvl4pPr marL="1828800" lvl="3" indent="-342900" algn="l">
              <a:lnSpc>
                <a:spcPct val="90000"/>
              </a:lnSpc>
              <a:spcBef>
                <a:spcPts val="500"/>
              </a:spcBef>
              <a:spcAft>
                <a:spcPts val="0"/>
              </a:spcAft>
              <a:buClr>
                <a:schemeClr val="dk1"/>
              </a:buClr>
              <a:buSzPts val="1800"/>
              <a:buFont typeface="Calibri"/>
              <a:buChar char="•"/>
              <a:defRPr/>
            </a:lvl4pPr>
            <a:lvl5pPr marL="2286000" lvl="4" indent="-342900" algn="l">
              <a:lnSpc>
                <a:spcPct val="90000"/>
              </a:lnSpc>
              <a:spcBef>
                <a:spcPts val="500"/>
              </a:spcBef>
              <a:spcAft>
                <a:spcPts val="0"/>
              </a:spcAft>
              <a:buClr>
                <a:schemeClr val="dk1"/>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42"/>
          <p:cNvSpPr txBox="1">
            <a:spLocks noGrp="1"/>
          </p:cNvSpPr>
          <p:nvPr>
            <p:ph type="dt" idx="10"/>
          </p:nvPr>
        </p:nvSpPr>
        <p:spPr>
          <a:xfrm>
            <a:off x="838200" y="6451238"/>
            <a:ext cx="125514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2"/>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2"/>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5"/>
        <p:cNvGrpSpPr/>
        <p:nvPr/>
      </p:nvGrpSpPr>
      <p:grpSpPr>
        <a:xfrm>
          <a:off x="0" y="0"/>
          <a:ext cx="0" cy="0"/>
          <a:chOff x="0" y="0"/>
          <a:chExt cx="0" cy="0"/>
        </a:xfrm>
      </p:grpSpPr>
      <p:sp>
        <p:nvSpPr>
          <p:cNvPr id="26" name="Google Shape;26;p43"/>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A7FBF"/>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81000" algn="l">
              <a:lnSpc>
                <a:spcPct val="90000"/>
              </a:lnSpc>
              <a:spcBef>
                <a:spcPts val="500"/>
              </a:spcBef>
              <a:spcAft>
                <a:spcPts val="0"/>
              </a:spcAft>
              <a:buClr>
                <a:schemeClr val="dk1"/>
              </a:buClr>
              <a:buSzPts val="2400"/>
              <a:buFont typeface="Calibri"/>
              <a:buChar char="•"/>
              <a:defRPr/>
            </a:lvl2pPr>
            <a:lvl3pPr marL="1371600" lvl="2" indent="-355600" algn="l">
              <a:lnSpc>
                <a:spcPct val="90000"/>
              </a:lnSpc>
              <a:spcBef>
                <a:spcPts val="500"/>
              </a:spcBef>
              <a:spcAft>
                <a:spcPts val="0"/>
              </a:spcAft>
              <a:buClr>
                <a:schemeClr val="dk1"/>
              </a:buClr>
              <a:buSzPts val="2000"/>
              <a:buFont typeface="Calibri"/>
              <a:buChar char="•"/>
              <a:defRPr/>
            </a:lvl3pPr>
            <a:lvl4pPr marL="1828800" lvl="3" indent="-342900" algn="l">
              <a:lnSpc>
                <a:spcPct val="90000"/>
              </a:lnSpc>
              <a:spcBef>
                <a:spcPts val="500"/>
              </a:spcBef>
              <a:spcAft>
                <a:spcPts val="0"/>
              </a:spcAft>
              <a:buClr>
                <a:schemeClr val="dk1"/>
              </a:buClr>
              <a:buSzPts val="1800"/>
              <a:buFont typeface="Calibri"/>
              <a:buChar char="•"/>
              <a:defRPr/>
            </a:lvl4pPr>
            <a:lvl5pPr marL="2286000" lvl="4" indent="-342900" algn="l">
              <a:lnSpc>
                <a:spcPct val="90000"/>
              </a:lnSpc>
              <a:spcBef>
                <a:spcPts val="500"/>
              </a:spcBef>
              <a:spcAft>
                <a:spcPts val="0"/>
              </a:spcAft>
              <a:buClr>
                <a:schemeClr val="dk1"/>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3"/>
          <p:cNvSpPr txBox="1">
            <a:spLocks noGrp="1"/>
          </p:cNvSpPr>
          <p:nvPr>
            <p:ph type="dt" idx="10"/>
          </p:nvPr>
        </p:nvSpPr>
        <p:spPr>
          <a:xfrm>
            <a:off x="838200" y="6451238"/>
            <a:ext cx="125514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 type="secHead">
  <p:cSld name="SECTION_HEADER">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A7FB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Font typeface="Calibri"/>
              <a:buNone/>
              <a:defRPr sz="2400">
                <a:solidFill>
                  <a:schemeClr val="dk1"/>
                </a:solidFill>
              </a:defRPr>
            </a:lvl1pPr>
            <a:lvl2pPr marL="914400" lvl="1" indent="-228600" algn="l">
              <a:lnSpc>
                <a:spcPct val="90000"/>
              </a:lnSpc>
              <a:spcBef>
                <a:spcPts val="500"/>
              </a:spcBef>
              <a:spcAft>
                <a:spcPts val="0"/>
              </a:spcAft>
              <a:buClr>
                <a:srgbClr val="888888"/>
              </a:buClr>
              <a:buSzPts val="2000"/>
              <a:buFont typeface="Calibri"/>
              <a:buNone/>
              <a:defRPr sz="2000">
                <a:solidFill>
                  <a:srgbClr val="888888"/>
                </a:solidFill>
              </a:defRPr>
            </a:lvl2pPr>
            <a:lvl3pPr marL="1371600" lvl="2" indent="-228600" algn="l">
              <a:lnSpc>
                <a:spcPct val="90000"/>
              </a:lnSpc>
              <a:spcBef>
                <a:spcPts val="500"/>
              </a:spcBef>
              <a:spcAft>
                <a:spcPts val="0"/>
              </a:spcAft>
              <a:buClr>
                <a:srgbClr val="888888"/>
              </a:buClr>
              <a:buSzPts val="1800"/>
              <a:buFont typeface="Calibri"/>
              <a:buNone/>
              <a:defRPr sz="1800">
                <a:solidFill>
                  <a:srgbClr val="888888"/>
                </a:solidFill>
              </a:defRPr>
            </a:lvl3pPr>
            <a:lvl4pPr marL="1828800" lvl="3" indent="-228600" algn="l">
              <a:lnSpc>
                <a:spcPct val="90000"/>
              </a:lnSpc>
              <a:spcBef>
                <a:spcPts val="500"/>
              </a:spcBef>
              <a:spcAft>
                <a:spcPts val="0"/>
              </a:spcAft>
              <a:buClr>
                <a:srgbClr val="888888"/>
              </a:buClr>
              <a:buSzPts val="1600"/>
              <a:buFont typeface="Calibri"/>
              <a:buNone/>
              <a:defRPr sz="1600">
                <a:solidFill>
                  <a:srgbClr val="888888"/>
                </a:solidFill>
              </a:defRPr>
            </a:lvl4pPr>
            <a:lvl5pPr marL="2286000" lvl="4" indent="-228600" algn="l">
              <a:lnSpc>
                <a:spcPct val="90000"/>
              </a:lnSpc>
              <a:spcBef>
                <a:spcPts val="500"/>
              </a:spcBef>
              <a:spcAft>
                <a:spcPts val="0"/>
              </a:spcAft>
              <a:buClr>
                <a:srgbClr val="888888"/>
              </a:buClr>
              <a:buSzPts val="1600"/>
              <a:buFont typeface="Calibri"/>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4"/>
          <p:cNvSpPr txBox="1">
            <a:spLocks noGrp="1"/>
          </p:cNvSpPr>
          <p:nvPr>
            <p:ph type="dt" idx="10"/>
          </p:nvPr>
        </p:nvSpPr>
        <p:spPr>
          <a:xfrm>
            <a:off x="838200" y="6451238"/>
            <a:ext cx="125514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4"/>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4"/>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type="titleOnly">
  <p:cSld name="TITLE_ONLY">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A7FBF"/>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dt" idx="10"/>
          </p:nvPr>
        </p:nvSpPr>
        <p:spPr>
          <a:xfrm>
            <a:off x="838200" y="6451238"/>
            <a:ext cx="125514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5"/>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5"/>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42"/>
        <p:cNvGrpSpPr/>
        <p:nvPr/>
      </p:nvGrpSpPr>
      <p:grpSpPr>
        <a:xfrm>
          <a:off x="0" y="0"/>
          <a:ext cx="0" cy="0"/>
          <a:chOff x="0" y="0"/>
          <a:chExt cx="0" cy="0"/>
        </a:xfrm>
      </p:grpSpPr>
      <p:sp>
        <p:nvSpPr>
          <p:cNvPr id="43" name="Google Shape;43;p46"/>
          <p:cNvSpPr txBox="1">
            <a:spLocks noGrp="1"/>
          </p:cNvSpPr>
          <p:nvPr>
            <p:ph type="dt" idx="10"/>
          </p:nvPr>
        </p:nvSpPr>
        <p:spPr>
          <a:xfrm>
            <a:off x="838200" y="6451238"/>
            <a:ext cx="125514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6"/>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A7FBF"/>
              </a:buClr>
              <a:buSzPts val="3600"/>
              <a:buFont typeface="Calibri"/>
              <a:buNone/>
              <a:defRPr sz="3600" b="0" i="0" u="none" strike="noStrike" cap="none">
                <a:solidFill>
                  <a:srgbClr val="4A7FB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838200" y="6451238"/>
            <a:ext cx="125514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researchengagement@geant.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 Id="rId1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hyperlink" Target="https://www.archiver-project.eu/deployment-scenario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560064" y="2098441"/>
            <a:ext cx="8546592" cy="323967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A7FBF"/>
              </a:buClr>
              <a:buSzPts val="3600"/>
              <a:buFont typeface="Calibri"/>
              <a:buNone/>
            </a:pPr>
            <a:r>
              <a:rPr lang="en-US" b="1"/>
              <a:t>ARCHIVER</a:t>
            </a:r>
            <a:br>
              <a:rPr lang="en-US" b="1"/>
            </a:br>
            <a:r>
              <a:rPr lang="en-US" sz="2800" b="1" i="1"/>
              <a:t>Archiving and Preservation for Research Environments</a:t>
            </a:r>
            <a:br>
              <a:rPr lang="en-US"/>
            </a:br>
            <a:br>
              <a:rPr lang="en-US"/>
            </a:br>
            <a:r>
              <a:rPr lang="en-US" sz="2800"/>
              <a:t>Information Session Webinar</a:t>
            </a:r>
            <a:br>
              <a:rPr lang="en-US" sz="2800"/>
            </a:br>
            <a:r>
              <a:rPr lang="en-US" sz="2000"/>
              <a:t>18 March 2020</a:t>
            </a:r>
            <a:br>
              <a:rPr lang="en-US" sz="2000"/>
            </a:br>
            <a:br>
              <a:rPr lang="en-US" sz="2000"/>
            </a:br>
            <a:r>
              <a:rPr lang="en-US" sz="2000"/>
              <a:t>João Fernandes – ARCHIVER Project Coordinator (CERN)</a:t>
            </a:r>
            <a:br>
              <a:rPr lang="en-US" sz="2000"/>
            </a:br>
            <a:r>
              <a:rPr lang="en-US" sz="2000"/>
              <a:t>Jakub Urban – ARCHIVER Technical Coordinator (CERN)</a:t>
            </a:r>
            <a:br>
              <a:rPr lang="en-US" sz="2000"/>
            </a:br>
            <a:r>
              <a:rPr lang="en-US" sz="2000"/>
              <a:t>Joshua Luke Davison – ARCHIVER Procurement Officer (CERN)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1"/>
          <p:cNvSpPr txBox="1">
            <a:spLocks noGrp="1"/>
          </p:cNvSpPr>
          <p:nvPr>
            <p:ph type="title"/>
          </p:nvPr>
        </p:nvSpPr>
        <p:spPr>
          <a:xfrm>
            <a:off x="2712719" y="33011"/>
            <a:ext cx="88392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ARCHIVER Contractual Relationship</a:t>
            </a:r>
            <a:endParaRPr/>
          </a:p>
        </p:txBody>
      </p:sp>
      <p:sp>
        <p:nvSpPr>
          <p:cNvPr id="183" name="Google Shape;183;p51"/>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84" name="Google Shape;184;p51" descr="A close up of a logo&#10;&#10;Description automatically generated"/>
          <p:cNvPicPr preferRelativeResize="0"/>
          <p:nvPr/>
        </p:nvPicPr>
        <p:blipFill rotWithShape="1">
          <a:blip r:embed="rId3">
            <a:alphaModFix/>
          </a:blip>
          <a:srcRect/>
          <a:stretch/>
        </p:blipFill>
        <p:spPr>
          <a:xfrm>
            <a:off x="605481" y="1229929"/>
            <a:ext cx="6526838" cy="1251722"/>
          </a:xfrm>
          <a:prstGeom prst="rect">
            <a:avLst/>
          </a:prstGeom>
          <a:noFill/>
          <a:ln>
            <a:noFill/>
          </a:ln>
        </p:spPr>
      </p:pic>
      <p:sp>
        <p:nvSpPr>
          <p:cNvPr id="185" name="Google Shape;185;p51"/>
          <p:cNvSpPr/>
          <p:nvPr/>
        </p:nvSpPr>
        <p:spPr>
          <a:xfrm>
            <a:off x="7191438" y="1505338"/>
            <a:ext cx="494271" cy="602058"/>
          </a:xfrm>
          <a:prstGeom prst="right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6" name="Google Shape;186;p51"/>
          <p:cNvSpPr/>
          <p:nvPr/>
        </p:nvSpPr>
        <p:spPr>
          <a:xfrm>
            <a:off x="605481" y="1217572"/>
            <a:ext cx="6526838" cy="1251722"/>
          </a:xfrm>
          <a:prstGeom prst="rect">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7" name="Google Shape;187;p51"/>
          <p:cNvSpPr/>
          <p:nvPr/>
        </p:nvSpPr>
        <p:spPr>
          <a:xfrm>
            <a:off x="7744828" y="940278"/>
            <a:ext cx="1924194" cy="1713833"/>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“Buyers Group”: </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Funds, Use Cases, Testing Effort</a:t>
            </a:r>
            <a:endParaRPr/>
          </a:p>
        </p:txBody>
      </p:sp>
      <p:sp>
        <p:nvSpPr>
          <p:cNvPr id="188" name="Google Shape;188;p51"/>
          <p:cNvSpPr/>
          <p:nvPr/>
        </p:nvSpPr>
        <p:spPr>
          <a:xfrm>
            <a:off x="889686" y="2295020"/>
            <a:ext cx="729049" cy="931790"/>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9" name="Google Shape;189;p51"/>
          <p:cNvSpPr txBox="1"/>
          <p:nvPr/>
        </p:nvSpPr>
        <p:spPr>
          <a:xfrm>
            <a:off x="1423145" y="3003449"/>
            <a:ext cx="23107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Contractual Relationship</a:t>
            </a:r>
            <a:endParaRPr/>
          </a:p>
        </p:txBody>
      </p:sp>
      <p:cxnSp>
        <p:nvCxnSpPr>
          <p:cNvPr id="190" name="Google Shape;190;p51"/>
          <p:cNvCxnSpPr/>
          <p:nvPr/>
        </p:nvCxnSpPr>
        <p:spPr>
          <a:xfrm>
            <a:off x="704333" y="3429000"/>
            <a:ext cx="6089824" cy="0"/>
          </a:xfrm>
          <a:prstGeom prst="straightConnector1">
            <a:avLst/>
          </a:prstGeom>
          <a:noFill/>
          <a:ln w="22225" cap="flat" cmpd="sng">
            <a:solidFill>
              <a:srgbClr val="3E6EC2"/>
            </a:solidFill>
            <a:prstDash val="solid"/>
            <a:round/>
            <a:headEnd type="none" w="sm" len="sm"/>
            <a:tailEnd type="none" w="sm" len="sm"/>
          </a:ln>
        </p:spPr>
      </p:cxnSp>
      <p:sp>
        <p:nvSpPr>
          <p:cNvPr id="191" name="Google Shape;191;p51"/>
          <p:cNvSpPr/>
          <p:nvPr/>
        </p:nvSpPr>
        <p:spPr>
          <a:xfrm>
            <a:off x="716690" y="3499417"/>
            <a:ext cx="1359244" cy="730672"/>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Consortium 1</a:t>
            </a:r>
            <a:endParaRPr/>
          </a:p>
        </p:txBody>
      </p:sp>
      <p:sp>
        <p:nvSpPr>
          <p:cNvPr id="192" name="Google Shape;192;p51"/>
          <p:cNvSpPr/>
          <p:nvPr/>
        </p:nvSpPr>
        <p:spPr>
          <a:xfrm>
            <a:off x="2203620" y="3511773"/>
            <a:ext cx="1359244" cy="730672"/>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Consortium 2</a:t>
            </a:r>
            <a:endParaRPr/>
          </a:p>
        </p:txBody>
      </p:sp>
      <p:sp>
        <p:nvSpPr>
          <p:cNvPr id="193" name="Google Shape;193;p51"/>
          <p:cNvSpPr/>
          <p:nvPr/>
        </p:nvSpPr>
        <p:spPr>
          <a:xfrm>
            <a:off x="3665836" y="3511775"/>
            <a:ext cx="1359244" cy="730672"/>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 Consortium 3</a:t>
            </a:r>
            <a:endParaRPr/>
          </a:p>
        </p:txBody>
      </p:sp>
      <p:sp>
        <p:nvSpPr>
          <p:cNvPr id="194" name="Google Shape;194;p51"/>
          <p:cNvSpPr/>
          <p:nvPr/>
        </p:nvSpPr>
        <p:spPr>
          <a:xfrm>
            <a:off x="5434913" y="3511773"/>
            <a:ext cx="1359244" cy="730672"/>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Consortium N</a:t>
            </a:r>
            <a:endParaRPr/>
          </a:p>
        </p:txBody>
      </p:sp>
      <p:sp>
        <p:nvSpPr>
          <p:cNvPr id="195" name="Google Shape;195;p51"/>
          <p:cNvSpPr txBox="1"/>
          <p:nvPr/>
        </p:nvSpPr>
        <p:spPr>
          <a:xfrm>
            <a:off x="5061729" y="3695033"/>
            <a:ext cx="3496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t>
            </a:r>
            <a:endParaRPr/>
          </a:p>
        </p:txBody>
      </p:sp>
      <p:sp>
        <p:nvSpPr>
          <p:cNvPr id="196" name="Google Shape;196;p51"/>
          <p:cNvSpPr/>
          <p:nvPr/>
        </p:nvSpPr>
        <p:spPr>
          <a:xfrm>
            <a:off x="6944302" y="3547892"/>
            <a:ext cx="760154" cy="602058"/>
          </a:xfrm>
          <a:prstGeom prst="right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7" name="Google Shape;197;p51"/>
          <p:cNvSpPr/>
          <p:nvPr/>
        </p:nvSpPr>
        <p:spPr>
          <a:xfrm>
            <a:off x="7704456" y="3292045"/>
            <a:ext cx="2070678" cy="1649921"/>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Providers of R&amp;D services; Prod solution by the end of ARCHIVER</a:t>
            </a:r>
            <a:endParaRPr/>
          </a:p>
        </p:txBody>
      </p:sp>
      <p:sp>
        <p:nvSpPr>
          <p:cNvPr id="198" name="Google Shape;198;p51"/>
          <p:cNvSpPr/>
          <p:nvPr/>
        </p:nvSpPr>
        <p:spPr>
          <a:xfrm>
            <a:off x="8470499" y="2697909"/>
            <a:ext cx="565202" cy="539563"/>
          </a:xfrm>
          <a:prstGeom prst="mathPlus">
            <a:avLst>
              <a:gd name="adj1" fmla="val 23520"/>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9" name="Google Shape;199;p51"/>
          <p:cNvSpPr txBox="1">
            <a:spLocks noGrp="1"/>
          </p:cNvSpPr>
          <p:nvPr>
            <p:ph type="body" idx="1"/>
          </p:nvPr>
        </p:nvSpPr>
        <p:spPr>
          <a:xfrm>
            <a:off x="605480" y="5003320"/>
            <a:ext cx="11586520" cy="133453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Clr>
                <a:schemeClr val="dk1"/>
              </a:buClr>
              <a:buSzPts val="2800"/>
              <a:buFont typeface="Calibri"/>
              <a:buChar char="•"/>
            </a:pPr>
            <a:r>
              <a:rPr lang="en-US" sz="2170" dirty="0"/>
              <a:t>Consortium members and subcontractors are autonomous in establishing their internal relationships</a:t>
            </a:r>
            <a:endParaRPr dirty="0"/>
          </a:p>
          <a:p>
            <a:pPr marL="228600" lvl="0" indent="-50800" algn="l" rtl="0">
              <a:lnSpc>
                <a:spcPct val="100000"/>
              </a:lnSpc>
              <a:spcBef>
                <a:spcPts val="0"/>
              </a:spcBef>
              <a:spcAft>
                <a:spcPts val="0"/>
              </a:spcAft>
              <a:buClr>
                <a:schemeClr val="dk1"/>
              </a:buClr>
              <a:buSzPts val="2800"/>
              <a:buFont typeface="Calibri"/>
              <a:buNone/>
            </a:pPr>
            <a:endParaRPr sz="2170" dirty="0"/>
          </a:p>
          <a:p>
            <a:pPr marL="228600" lvl="0" indent="-228600" algn="l" rtl="0">
              <a:lnSpc>
                <a:spcPct val="100000"/>
              </a:lnSpc>
              <a:spcBef>
                <a:spcPts val="0"/>
              </a:spcBef>
              <a:spcAft>
                <a:spcPts val="0"/>
              </a:spcAft>
              <a:buClr>
                <a:schemeClr val="dk1"/>
              </a:buClr>
              <a:buSzPts val="2800"/>
              <a:buFont typeface="Calibri"/>
              <a:buChar char="•"/>
            </a:pPr>
            <a:r>
              <a:rPr lang="en-US" sz="2170" dirty="0"/>
              <a:t> Contractual relationship is between CERN, on behalf of the Buyers group (CERN, EMBL, DESY and PIC), and the single or lead contractor (on behalf of the other consortium members).</a:t>
            </a:r>
            <a:endParaRPr dirty="0"/>
          </a:p>
          <a:p>
            <a:pPr marL="228600" lvl="0" indent="-50800" algn="l" rtl="0">
              <a:lnSpc>
                <a:spcPct val="70000"/>
              </a:lnSpc>
              <a:spcBef>
                <a:spcPts val="0"/>
              </a:spcBef>
              <a:spcAft>
                <a:spcPts val="0"/>
              </a:spcAft>
              <a:buClr>
                <a:schemeClr val="dk1"/>
              </a:buClr>
              <a:buSzPts val="2800"/>
              <a:buFont typeface="Calibri"/>
              <a:buNone/>
            </a:pPr>
            <a:endParaRPr sz="2170" dirty="0"/>
          </a:p>
          <a:p>
            <a:pPr marL="228600" lvl="0" indent="-50800" algn="l" rtl="0">
              <a:lnSpc>
                <a:spcPct val="70000"/>
              </a:lnSpc>
              <a:spcBef>
                <a:spcPts val="0"/>
              </a:spcBef>
              <a:spcAft>
                <a:spcPts val="0"/>
              </a:spcAft>
              <a:buClr>
                <a:schemeClr val="dk1"/>
              </a:buClr>
              <a:buSzPts val="2800"/>
              <a:buFont typeface="Calibri"/>
              <a:buNone/>
            </a:pPr>
            <a:endParaRPr sz="2170" dirty="0"/>
          </a:p>
        </p:txBody>
      </p:sp>
      <p:sp>
        <p:nvSpPr>
          <p:cNvPr id="200" name="Google Shape;200;p51"/>
          <p:cNvSpPr/>
          <p:nvPr/>
        </p:nvSpPr>
        <p:spPr>
          <a:xfrm>
            <a:off x="9273412" y="2684406"/>
            <a:ext cx="494271" cy="602058"/>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1" name="Google Shape;201;p51"/>
          <p:cNvSpPr/>
          <p:nvPr/>
        </p:nvSpPr>
        <p:spPr>
          <a:xfrm>
            <a:off x="9873990" y="2046316"/>
            <a:ext cx="2165296" cy="1875499"/>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Competitive, public/private R&amp;D partnerships for archiving and preservation services at scale</a:t>
            </a:r>
            <a:endParaRPr/>
          </a:p>
        </p:txBody>
      </p:sp>
      <p:sp>
        <p:nvSpPr>
          <p:cNvPr id="22" name="Google Shape;82;p49">
            <a:extLst>
              <a:ext uri="{FF2B5EF4-FFF2-40B4-BE49-F238E27FC236}">
                <a16:creationId xmlns:a16="http://schemas.microsoft.com/office/drawing/2014/main" id="{B7C2DD82-06DA-C54A-8556-3C0D681CE6EA}"/>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Information Session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2"/>
          <p:cNvSpPr txBox="1">
            <a:spLocks noGrp="1"/>
          </p:cNvSpPr>
          <p:nvPr>
            <p:ph type="title"/>
          </p:nvPr>
        </p:nvSpPr>
        <p:spPr>
          <a:xfrm>
            <a:off x="2536372" y="-47355"/>
            <a:ext cx="9234714"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Capacity per Phase</a:t>
            </a:r>
            <a:endParaRPr/>
          </a:p>
        </p:txBody>
      </p:sp>
      <p:sp>
        <p:nvSpPr>
          <p:cNvPr id="207" name="Google Shape;207;p52"/>
          <p:cNvSpPr txBox="1">
            <a:spLocks noGrp="1"/>
          </p:cNvSpPr>
          <p:nvPr>
            <p:ph type="body" idx="1"/>
          </p:nvPr>
        </p:nvSpPr>
        <p:spPr>
          <a:xfrm>
            <a:off x="838200" y="868925"/>
            <a:ext cx="11223171" cy="585136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chemeClr val="dk1"/>
              </a:buClr>
              <a:buSzPts val="2800"/>
              <a:buFont typeface="Calibri"/>
              <a:buChar char="•"/>
            </a:pPr>
            <a:r>
              <a:rPr lang="en-US" dirty="0"/>
              <a:t>Phase 1 - Architecture</a:t>
            </a:r>
            <a:endParaRPr dirty="0"/>
          </a:p>
          <a:p>
            <a:pPr marL="228600" lvl="0" indent="-228600" algn="l" rtl="0">
              <a:lnSpc>
                <a:spcPct val="100000"/>
              </a:lnSpc>
              <a:spcBef>
                <a:spcPts val="0"/>
              </a:spcBef>
              <a:spcAft>
                <a:spcPts val="0"/>
              </a:spcAft>
              <a:buSzPts val="2800"/>
              <a:buChar char="•"/>
            </a:pPr>
            <a:r>
              <a:rPr lang="en-US" dirty="0"/>
              <a:t> Test only on the current state-of-the-art (Demo versions)</a:t>
            </a:r>
            <a:endParaRPr dirty="0"/>
          </a:p>
          <a:p>
            <a:pPr marL="685800" lvl="1" indent="-228600" algn="l" rtl="0">
              <a:lnSpc>
                <a:spcPct val="100000"/>
              </a:lnSpc>
              <a:spcBef>
                <a:spcPts val="0"/>
              </a:spcBef>
              <a:spcAft>
                <a:spcPts val="0"/>
              </a:spcAft>
              <a:buSzPts val="2800"/>
              <a:buChar char="•"/>
            </a:pPr>
            <a:r>
              <a:rPr lang="en-US" dirty="0"/>
              <a:t> Capacity for all testing needed less than 100TB storage</a:t>
            </a:r>
            <a:endParaRPr dirty="0"/>
          </a:p>
          <a:p>
            <a:pPr marL="685800" lvl="1" indent="-228600" algn="l" rtl="0">
              <a:lnSpc>
                <a:spcPct val="100000"/>
              </a:lnSpc>
              <a:spcBef>
                <a:spcPts val="0"/>
              </a:spcBef>
              <a:spcAft>
                <a:spcPts val="0"/>
              </a:spcAft>
              <a:buSzPts val="2800"/>
              <a:buChar char="•"/>
            </a:pPr>
            <a:r>
              <a:rPr lang="en-US" dirty="0"/>
              <a:t> Testing Methodology to be ”tested”: </a:t>
            </a:r>
          </a:p>
          <a:p>
            <a:pPr marL="1143000" lvl="2" indent="-228600">
              <a:lnSpc>
                <a:spcPct val="100000"/>
              </a:lnSpc>
              <a:spcBef>
                <a:spcPts val="0"/>
              </a:spcBef>
              <a:buSzPts val="2800"/>
            </a:pPr>
            <a:r>
              <a:rPr lang="en-US" dirty="0"/>
              <a:t>Provision of the framework with one example test to deploy (Network test)</a:t>
            </a:r>
          </a:p>
          <a:p>
            <a:pPr marL="1143000" lvl="2" indent="-228600">
              <a:lnSpc>
                <a:spcPct val="100000"/>
              </a:lnSpc>
              <a:spcBef>
                <a:spcPts val="0"/>
              </a:spcBef>
              <a:buSzPts val="2800"/>
            </a:pPr>
            <a:r>
              <a:rPr lang="en-US" dirty="0"/>
              <a:t>Provision of accesses to the testing environment for relevant members of the Contractor Teams</a:t>
            </a:r>
            <a:endParaRPr dirty="0"/>
          </a:p>
          <a:p>
            <a:pPr marL="228600" lvl="0" indent="-50800" algn="l" rtl="0">
              <a:lnSpc>
                <a:spcPct val="100000"/>
              </a:lnSpc>
              <a:spcBef>
                <a:spcPts val="0"/>
              </a:spcBef>
              <a:spcAft>
                <a:spcPts val="0"/>
              </a:spcAft>
              <a:buClr>
                <a:schemeClr val="dk1"/>
              </a:buClr>
              <a:buSzPts val="2800"/>
              <a:buFont typeface="Calibri"/>
              <a:buNone/>
            </a:pPr>
            <a:endParaRPr dirty="0"/>
          </a:p>
          <a:p>
            <a:pPr marL="228600" lvl="0" indent="-228600" algn="l" rtl="0">
              <a:lnSpc>
                <a:spcPct val="100000"/>
              </a:lnSpc>
              <a:spcBef>
                <a:spcPts val="0"/>
              </a:spcBef>
              <a:spcAft>
                <a:spcPts val="0"/>
              </a:spcAft>
              <a:buClr>
                <a:schemeClr val="dk1"/>
              </a:buClr>
              <a:buSzPts val="2800"/>
              <a:buFont typeface="Calibri"/>
              <a:buChar char="•"/>
            </a:pPr>
            <a:r>
              <a:rPr lang="en-US" dirty="0"/>
              <a:t> Phase 2 – Prototype</a:t>
            </a:r>
            <a:endParaRPr dirty="0"/>
          </a:p>
          <a:p>
            <a:pPr marL="228600" lvl="0" indent="-228600" algn="l" rtl="0">
              <a:lnSpc>
                <a:spcPct val="100000"/>
              </a:lnSpc>
              <a:spcBef>
                <a:spcPts val="0"/>
              </a:spcBef>
              <a:spcAft>
                <a:spcPts val="0"/>
              </a:spcAft>
              <a:buClr>
                <a:schemeClr val="dk1"/>
              </a:buClr>
              <a:buSzPts val="2800"/>
              <a:buFont typeface="Calibri"/>
              <a:buChar char="•"/>
            </a:pPr>
            <a:r>
              <a:rPr lang="en-US" dirty="0"/>
              <a:t> Functional testing starts</a:t>
            </a:r>
            <a:endParaRPr dirty="0"/>
          </a:p>
          <a:p>
            <a:pPr marL="685800" lvl="1" indent="-228600" algn="l" rtl="0">
              <a:lnSpc>
                <a:spcPct val="100000"/>
              </a:lnSpc>
              <a:spcBef>
                <a:spcPts val="0"/>
              </a:spcBef>
              <a:spcAft>
                <a:spcPts val="0"/>
              </a:spcAft>
              <a:buSzPts val="2800"/>
              <a:buChar char="•"/>
            </a:pPr>
            <a:r>
              <a:rPr lang="en-US" dirty="0"/>
              <a:t>To be specified at call-off time</a:t>
            </a:r>
            <a:endParaRPr dirty="0"/>
          </a:p>
          <a:p>
            <a:pPr marL="685800" lvl="1" indent="-228600" algn="l" rtl="0">
              <a:lnSpc>
                <a:spcPct val="100000"/>
              </a:lnSpc>
              <a:spcBef>
                <a:spcPts val="0"/>
              </a:spcBef>
              <a:spcAft>
                <a:spcPts val="0"/>
              </a:spcAft>
              <a:buSzPts val="2800"/>
              <a:buChar char="•"/>
            </a:pPr>
            <a:r>
              <a:rPr lang="en-US" dirty="0"/>
              <a:t>Capacity to be staged during the phase from several hundreds of TB to &lt; 1PB</a:t>
            </a:r>
            <a:endParaRPr dirty="0"/>
          </a:p>
          <a:p>
            <a:pPr marL="228600" lvl="0" indent="-50800" algn="l" rtl="0">
              <a:lnSpc>
                <a:spcPct val="100000"/>
              </a:lnSpc>
              <a:spcBef>
                <a:spcPts val="0"/>
              </a:spcBef>
              <a:spcAft>
                <a:spcPts val="0"/>
              </a:spcAft>
              <a:buClr>
                <a:schemeClr val="dk1"/>
              </a:buClr>
              <a:buSzPts val="2800"/>
              <a:buFont typeface="Calibri"/>
              <a:buNone/>
            </a:pPr>
            <a:endParaRPr dirty="0"/>
          </a:p>
          <a:p>
            <a:pPr marL="228600" lvl="0" indent="-228600" algn="l" rtl="0">
              <a:lnSpc>
                <a:spcPct val="100000"/>
              </a:lnSpc>
              <a:spcBef>
                <a:spcPts val="0"/>
              </a:spcBef>
              <a:spcAft>
                <a:spcPts val="0"/>
              </a:spcAft>
              <a:buClr>
                <a:schemeClr val="dk1"/>
              </a:buClr>
              <a:buSzPts val="2800"/>
              <a:buFont typeface="Calibri"/>
              <a:buChar char="•"/>
            </a:pPr>
            <a:r>
              <a:rPr lang="en-US" dirty="0"/>
              <a:t> Phase 3 – Pilot</a:t>
            </a:r>
            <a:endParaRPr dirty="0"/>
          </a:p>
          <a:p>
            <a:pPr marL="228600" lvl="0" indent="-228600" algn="l" rtl="0">
              <a:lnSpc>
                <a:spcPct val="100000"/>
              </a:lnSpc>
              <a:spcBef>
                <a:spcPts val="0"/>
              </a:spcBef>
              <a:spcAft>
                <a:spcPts val="0"/>
              </a:spcAft>
              <a:buClr>
                <a:schemeClr val="dk1"/>
              </a:buClr>
              <a:buSzPts val="2800"/>
              <a:buFont typeface="Calibri"/>
              <a:buChar char="•"/>
            </a:pPr>
            <a:r>
              <a:rPr lang="en-US" dirty="0"/>
              <a:t> Performance testing starts</a:t>
            </a:r>
            <a:endParaRPr dirty="0"/>
          </a:p>
          <a:p>
            <a:pPr marL="685800" lvl="1" indent="-228600" algn="l" rtl="0">
              <a:lnSpc>
                <a:spcPct val="100000"/>
              </a:lnSpc>
              <a:spcBef>
                <a:spcPts val="0"/>
              </a:spcBef>
              <a:spcAft>
                <a:spcPts val="0"/>
              </a:spcAft>
              <a:buSzPts val="2400"/>
              <a:buChar char="•"/>
            </a:pPr>
            <a:r>
              <a:rPr lang="en-US" dirty="0"/>
              <a:t>To be specified at call-off phase</a:t>
            </a:r>
            <a:endParaRPr dirty="0"/>
          </a:p>
          <a:p>
            <a:pPr marL="685800" lvl="1" indent="-228600" algn="l" rtl="0">
              <a:lnSpc>
                <a:spcPct val="100000"/>
              </a:lnSpc>
              <a:spcBef>
                <a:spcPts val="0"/>
              </a:spcBef>
              <a:spcAft>
                <a:spcPts val="0"/>
              </a:spcAft>
              <a:buSzPts val="2400"/>
              <a:buChar char="•"/>
            </a:pPr>
            <a:r>
              <a:rPr lang="en-US" dirty="0"/>
              <a:t>Staged PB capacity performance and scalability capabilities (no more than 5PB)</a:t>
            </a:r>
            <a:endParaRPr dirty="0"/>
          </a:p>
          <a:p>
            <a:pPr marL="685800" lvl="1" indent="-228600" algn="l" rtl="0">
              <a:lnSpc>
                <a:spcPct val="100000"/>
              </a:lnSpc>
              <a:spcBef>
                <a:spcPts val="0"/>
              </a:spcBef>
              <a:spcAft>
                <a:spcPts val="0"/>
              </a:spcAft>
              <a:buSzPts val="2400"/>
              <a:buChar char="•"/>
            </a:pPr>
            <a:r>
              <a:rPr lang="en-US" dirty="0"/>
              <a:t>Exit strategies and portability will be of utmost relevance</a:t>
            </a:r>
            <a:endParaRPr dirty="0"/>
          </a:p>
          <a:p>
            <a:pPr marL="228600" lvl="0" indent="-50800" algn="l" rtl="0">
              <a:lnSpc>
                <a:spcPct val="90000"/>
              </a:lnSpc>
              <a:spcBef>
                <a:spcPts val="0"/>
              </a:spcBef>
              <a:spcAft>
                <a:spcPts val="0"/>
              </a:spcAft>
              <a:buClr>
                <a:schemeClr val="dk1"/>
              </a:buClr>
              <a:buSzPts val="2800"/>
              <a:buFont typeface="Calibri"/>
              <a:buNone/>
            </a:pPr>
            <a:endParaRPr dirty="0"/>
          </a:p>
        </p:txBody>
      </p:sp>
      <p:sp>
        <p:nvSpPr>
          <p:cNvPr id="208" name="Google Shape;208;p52"/>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10" name="Google Shape;210;p52"/>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3"/>
          <p:cNvSpPr txBox="1">
            <a:spLocks noGrp="1"/>
          </p:cNvSpPr>
          <p:nvPr>
            <p:ph type="title"/>
          </p:nvPr>
        </p:nvSpPr>
        <p:spPr>
          <a:xfrm>
            <a:off x="2540000" y="-116018"/>
            <a:ext cx="88138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Network Connectivity</a:t>
            </a:r>
            <a:endParaRPr/>
          </a:p>
        </p:txBody>
      </p:sp>
      <p:sp>
        <p:nvSpPr>
          <p:cNvPr id="216" name="Google Shape;216;p53"/>
          <p:cNvSpPr txBox="1">
            <a:spLocks noGrp="1"/>
          </p:cNvSpPr>
          <p:nvPr>
            <p:ph type="body" idx="1"/>
          </p:nvPr>
        </p:nvSpPr>
        <p:spPr>
          <a:xfrm>
            <a:off x="654341" y="788276"/>
            <a:ext cx="11537659" cy="567158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800"/>
              <a:buChar char="•"/>
            </a:pPr>
            <a:r>
              <a:rPr lang="en-US" sz="910" dirty="0"/>
              <a:t> </a:t>
            </a:r>
            <a:r>
              <a:rPr lang="en-US" sz="1787" dirty="0"/>
              <a:t>Why connecting to GÉANT? </a:t>
            </a:r>
            <a:endParaRPr dirty="0"/>
          </a:p>
          <a:p>
            <a:pPr marL="685800" lvl="1" indent="-228600" algn="l" rtl="0">
              <a:lnSpc>
                <a:spcPct val="100000"/>
              </a:lnSpc>
              <a:spcBef>
                <a:spcPts val="0"/>
              </a:spcBef>
              <a:spcAft>
                <a:spcPts val="0"/>
              </a:spcAft>
              <a:buSzPts val="2400"/>
              <a:buChar char="•"/>
            </a:pPr>
            <a:r>
              <a:rPr lang="en-US" sz="1462" dirty="0" err="1"/>
              <a:t>Minimise</a:t>
            </a:r>
            <a:r>
              <a:rPr lang="en-US" sz="1462" dirty="0"/>
              <a:t> network charges for research and education institutions as traffic charges (e.g. egress charges from service providers) for the provision of data intensive services.</a:t>
            </a:r>
            <a:endParaRPr dirty="0"/>
          </a:p>
          <a:p>
            <a:pPr marL="457200" lvl="1" indent="0" algn="l" rtl="0">
              <a:lnSpc>
                <a:spcPct val="100000"/>
              </a:lnSpc>
              <a:spcBef>
                <a:spcPts val="0"/>
              </a:spcBef>
              <a:spcAft>
                <a:spcPts val="0"/>
              </a:spcAft>
              <a:buSzPts val="2400"/>
              <a:buNone/>
            </a:pPr>
            <a:endParaRPr sz="1462" dirty="0"/>
          </a:p>
          <a:p>
            <a:pPr marL="228600" lvl="0" indent="-228600" algn="l" rtl="0">
              <a:lnSpc>
                <a:spcPct val="100000"/>
              </a:lnSpc>
              <a:spcBef>
                <a:spcPts val="0"/>
              </a:spcBef>
              <a:spcAft>
                <a:spcPts val="0"/>
              </a:spcAft>
              <a:buSzPts val="2800"/>
              <a:buChar char="•"/>
            </a:pPr>
            <a:r>
              <a:rPr lang="en-US" sz="1787" dirty="0"/>
              <a:t>How to connect to GÉANT?</a:t>
            </a:r>
            <a:endParaRPr dirty="0"/>
          </a:p>
          <a:p>
            <a:pPr marL="685800" lvl="1" indent="-228600" algn="l" rtl="0">
              <a:lnSpc>
                <a:spcPct val="100000"/>
              </a:lnSpc>
              <a:spcBef>
                <a:spcPts val="0"/>
              </a:spcBef>
              <a:spcAft>
                <a:spcPts val="0"/>
              </a:spcAft>
              <a:buSzPts val="2400"/>
              <a:buChar char="•"/>
            </a:pPr>
            <a:r>
              <a:rPr lang="en-US" sz="1462" dirty="0"/>
              <a:t>Via an NREN, to an NREN </a:t>
            </a:r>
            <a:r>
              <a:rPr lang="en-US" sz="1462" dirty="0" err="1"/>
              <a:t>PoP</a:t>
            </a:r>
            <a:r>
              <a:rPr lang="en-US" sz="1462" dirty="0"/>
              <a:t> location.</a:t>
            </a:r>
            <a:endParaRPr dirty="0"/>
          </a:p>
          <a:p>
            <a:pPr marL="685800" lvl="1" indent="-228600" algn="l" rtl="0">
              <a:lnSpc>
                <a:spcPct val="100000"/>
              </a:lnSpc>
              <a:spcBef>
                <a:spcPts val="0"/>
              </a:spcBef>
              <a:spcAft>
                <a:spcPts val="0"/>
              </a:spcAft>
              <a:buSzPts val="2400"/>
              <a:buChar char="•"/>
            </a:pPr>
            <a:r>
              <a:rPr lang="en-US" sz="1462" dirty="0"/>
              <a:t>Direct connection to GÉANT at one or more of its </a:t>
            </a:r>
            <a:r>
              <a:rPr lang="en-US" sz="1462" dirty="0" err="1"/>
              <a:t>PoP</a:t>
            </a:r>
            <a:r>
              <a:rPr lang="en-US" sz="1462" dirty="0"/>
              <a:t> locations</a:t>
            </a:r>
            <a:endParaRPr dirty="0"/>
          </a:p>
          <a:p>
            <a:pPr marL="685800" lvl="1" indent="-228600" algn="l" rtl="0">
              <a:lnSpc>
                <a:spcPct val="100000"/>
              </a:lnSpc>
              <a:spcBef>
                <a:spcPts val="0"/>
              </a:spcBef>
              <a:spcAft>
                <a:spcPts val="0"/>
              </a:spcAft>
              <a:buSzPts val="2400"/>
              <a:buChar char="•"/>
            </a:pPr>
            <a:r>
              <a:rPr lang="en-US" sz="1462" dirty="0"/>
              <a:t>Connection at a GÉANT Open Exchange (London, Paris)</a:t>
            </a:r>
            <a:endParaRPr dirty="0"/>
          </a:p>
          <a:p>
            <a:pPr marL="685800" lvl="1" indent="-228600" algn="l" rtl="0">
              <a:lnSpc>
                <a:spcPct val="100000"/>
              </a:lnSpc>
              <a:spcBef>
                <a:spcPts val="0"/>
              </a:spcBef>
              <a:spcAft>
                <a:spcPts val="0"/>
              </a:spcAft>
              <a:buSzPts val="2400"/>
              <a:buChar char="•"/>
            </a:pPr>
            <a:r>
              <a:rPr lang="en-US" sz="1462" dirty="0"/>
              <a:t>Direct connection at one of the following Internet Exchanges (Amsterdam, London, Vienna, Frankfurt, Milan)</a:t>
            </a:r>
            <a:endParaRPr dirty="0"/>
          </a:p>
          <a:p>
            <a:pPr marL="457200" lvl="1" indent="0" algn="l" rtl="0">
              <a:lnSpc>
                <a:spcPct val="100000"/>
              </a:lnSpc>
              <a:spcBef>
                <a:spcPts val="0"/>
              </a:spcBef>
              <a:spcAft>
                <a:spcPts val="0"/>
              </a:spcAft>
              <a:buSzPts val="2400"/>
              <a:buNone/>
            </a:pPr>
            <a:endParaRPr sz="1202" dirty="0"/>
          </a:p>
          <a:p>
            <a:pPr marL="228600" lvl="0" indent="-228600" algn="l" rtl="0">
              <a:lnSpc>
                <a:spcPct val="100000"/>
              </a:lnSpc>
              <a:spcBef>
                <a:spcPts val="0"/>
              </a:spcBef>
              <a:spcAft>
                <a:spcPts val="0"/>
              </a:spcAft>
              <a:buSzPts val="2800"/>
              <a:buChar char="•"/>
            </a:pPr>
            <a:r>
              <a:rPr lang="en-US" sz="1800" dirty="0"/>
              <a:t>The connection will incur a cost. Costs are eligible as part of the bid (Annex 5)</a:t>
            </a:r>
          </a:p>
          <a:p>
            <a:pPr marL="228600" lvl="0" indent="-228600" algn="l" rtl="0">
              <a:lnSpc>
                <a:spcPct val="100000"/>
              </a:lnSpc>
              <a:spcBef>
                <a:spcPts val="0"/>
              </a:spcBef>
              <a:spcAft>
                <a:spcPts val="0"/>
              </a:spcAft>
              <a:buSzPts val="2800"/>
              <a:buChar char="•"/>
            </a:pPr>
            <a:r>
              <a:rPr lang="en-US" sz="1800" dirty="0"/>
              <a:t>Process starts by contacting: </a:t>
            </a:r>
            <a:r>
              <a:rPr lang="en-US" sz="1800" u="sng" dirty="0">
                <a:solidFill>
                  <a:schemeClr val="hlink"/>
                </a:solidFill>
                <a:hlinkClick r:id="rId3"/>
              </a:rPr>
              <a:t>researchengagement@geant.org</a:t>
            </a:r>
            <a:endParaRPr sz="1800" dirty="0"/>
          </a:p>
          <a:p>
            <a:pPr marL="0" lvl="0" indent="0" algn="l" rtl="0">
              <a:lnSpc>
                <a:spcPct val="100000"/>
              </a:lnSpc>
              <a:spcBef>
                <a:spcPts val="0"/>
              </a:spcBef>
              <a:spcAft>
                <a:spcPts val="0"/>
              </a:spcAft>
              <a:buSzPts val="2800"/>
              <a:buNone/>
            </a:pPr>
            <a:endParaRPr sz="1592" dirty="0"/>
          </a:p>
          <a:p>
            <a:pPr marL="228600" lvl="0" indent="-228600" algn="l" rtl="0">
              <a:lnSpc>
                <a:spcPct val="100000"/>
              </a:lnSpc>
              <a:spcBef>
                <a:spcPts val="0"/>
              </a:spcBef>
              <a:spcAft>
                <a:spcPts val="0"/>
              </a:spcAft>
              <a:buSzPts val="2800"/>
              <a:buChar char="•"/>
            </a:pPr>
            <a:r>
              <a:rPr lang="en-US" sz="1787" dirty="0"/>
              <a:t>Important Notes:</a:t>
            </a:r>
            <a:endParaRPr dirty="0"/>
          </a:p>
          <a:p>
            <a:pPr marL="685800" lvl="1" indent="-228600" algn="l" rtl="0">
              <a:lnSpc>
                <a:spcPct val="100000"/>
              </a:lnSpc>
              <a:spcBef>
                <a:spcPts val="0"/>
              </a:spcBef>
              <a:spcAft>
                <a:spcPts val="0"/>
              </a:spcAft>
              <a:buSzPts val="2400"/>
              <a:buChar char="•"/>
            </a:pPr>
            <a:r>
              <a:rPr lang="en-US" sz="1495" dirty="0"/>
              <a:t>Requirement: </a:t>
            </a:r>
            <a:r>
              <a:rPr lang="en-US" sz="1495" b="1" dirty="0"/>
              <a:t>to peer at the required bandwidth (Prototype and Pilot Phases) to the GÉANT network NOT</a:t>
            </a:r>
            <a:r>
              <a:rPr lang="en-US" sz="1495" dirty="0"/>
              <a:t> to each of the Buyers Data Center locations</a:t>
            </a:r>
            <a:endParaRPr dirty="0"/>
          </a:p>
          <a:p>
            <a:pPr marL="685800" lvl="1" indent="-228600" algn="l" rtl="0">
              <a:lnSpc>
                <a:spcPct val="100000"/>
              </a:lnSpc>
              <a:spcBef>
                <a:spcPts val="0"/>
              </a:spcBef>
              <a:spcAft>
                <a:spcPts val="0"/>
              </a:spcAft>
              <a:buSzPts val="2400"/>
              <a:buChar char="•"/>
            </a:pPr>
            <a:r>
              <a:rPr lang="en-US" sz="1560" dirty="0"/>
              <a:t>The peering between the Tenderer and the GÉANT network will be a dedicated, private interconnection</a:t>
            </a:r>
            <a:endParaRPr sz="1495" dirty="0"/>
          </a:p>
          <a:p>
            <a:pPr marL="685800" lvl="1" indent="-228600" algn="l" rtl="0">
              <a:lnSpc>
                <a:spcPct val="100000"/>
              </a:lnSpc>
              <a:spcBef>
                <a:spcPts val="0"/>
              </a:spcBef>
              <a:spcAft>
                <a:spcPts val="0"/>
              </a:spcAft>
              <a:buSzPts val="2400"/>
              <a:buChar char="•"/>
            </a:pPr>
            <a:r>
              <a:rPr lang="en-US" sz="1495" dirty="0"/>
              <a:t>The Buyers Group except at least the concrete plans for connectivity to be in place and communicated during the Design Phase </a:t>
            </a:r>
            <a:endParaRPr dirty="0"/>
          </a:p>
          <a:p>
            <a:pPr marL="1143000" lvl="2" indent="-228600" algn="l" rtl="0">
              <a:lnSpc>
                <a:spcPct val="100000"/>
              </a:lnSpc>
              <a:spcBef>
                <a:spcPts val="0"/>
              </a:spcBef>
              <a:spcAft>
                <a:spcPts val="0"/>
              </a:spcAft>
              <a:buSzPts val="2000"/>
              <a:buChar char="•"/>
            </a:pPr>
            <a:r>
              <a:rPr lang="en-US" sz="1462" dirty="0"/>
              <a:t>Realistically, do not underestimate the time required. </a:t>
            </a:r>
            <a:r>
              <a:rPr lang="en-US" sz="1462" dirty="0">
                <a:solidFill>
                  <a:srgbClr val="FF0000"/>
                </a:solidFill>
              </a:rPr>
              <a:t>GÉANT is NOT a commercial operator.</a:t>
            </a:r>
            <a:endParaRPr dirty="0"/>
          </a:p>
          <a:p>
            <a:pPr marL="685800" lvl="1" indent="-76200" algn="l" rtl="0">
              <a:lnSpc>
                <a:spcPct val="100000"/>
              </a:lnSpc>
              <a:spcBef>
                <a:spcPts val="0"/>
              </a:spcBef>
              <a:spcAft>
                <a:spcPts val="0"/>
              </a:spcAft>
              <a:buSzPts val="2400"/>
              <a:buNone/>
            </a:pPr>
            <a:endParaRPr sz="1462" dirty="0"/>
          </a:p>
          <a:p>
            <a:pPr marL="228600" lvl="0" indent="-228600" algn="l" rtl="0">
              <a:lnSpc>
                <a:spcPct val="100000"/>
              </a:lnSpc>
              <a:spcBef>
                <a:spcPts val="0"/>
              </a:spcBef>
              <a:spcAft>
                <a:spcPts val="0"/>
              </a:spcAft>
              <a:buSzPts val="2800"/>
              <a:buChar char="•"/>
            </a:pPr>
            <a:r>
              <a:rPr lang="en-US" sz="1787" dirty="0"/>
              <a:t>The Buyers Group will consider alternative connections to GÉANT</a:t>
            </a:r>
            <a:endParaRPr dirty="0"/>
          </a:p>
          <a:p>
            <a:pPr marL="685800" lvl="1" indent="-228600" algn="l" rtl="0">
              <a:lnSpc>
                <a:spcPct val="100000"/>
              </a:lnSpc>
              <a:spcBef>
                <a:spcPts val="0"/>
              </a:spcBef>
              <a:spcAft>
                <a:spcPts val="0"/>
              </a:spcAft>
              <a:buSzPts val="2400"/>
              <a:buChar char="•"/>
            </a:pPr>
            <a:r>
              <a:rPr lang="en-US" sz="1495" dirty="0"/>
              <a:t>In this case, the Tenderer must elaborate on details concerning the network connectivity options available offering equivalent service features. Details must </a:t>
            </a:r>
            <a:r>
              <a:rPr lang="en-US" sz="1495"/>
              <a:t>include information about </a:t>
            </a:r>
            <a:r>
              <a:rPr lang="en-US" sz="1495" dirty="0"/>
              <a:t>egress/ingress charges.</a:t>
            </a:r>
            <a:endParaRPr sz="1592" dirty="0"/>
          </a:p>
          <a:p>
            <a:pPr marL="228600" lvl="0" indent="-50800" algn="l" rtl="0">
              <a:lnSpc>
                <a:spcPct val="70000"/>
              </a:lnSpc>
              <a:spcBef>
                <a:spcPts val="0"/>
              </a:spcBef>
              <a:spcAft>
                <a:spcPts val="0"/>
              </a:spcAft>
              <a:buClr>
                <a:schemeClr val="dk1"/>
              </a:buClr>
              <a:buSzPts val="2800"/>
              <a:buFont typeface="Calibri"/>
              <a:buNone/>
            </a:pPr>
            <a:endParaRPr sz="910" dirty="0"/>
          </a:p>
        </p:txBody>
      </p:sp>
      <p:sp>
        <p:nvSpPr>
          <p:cNvPr id="217" name="Google Shape;217;p53"/>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19" name="Google Shape;219;p53"/>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5"/>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3600"/>
              <a:buNone/>
            </a:pPr>
            <a:r>
              <a:rPr lang="en-US" sz="4000" dirty="0"/>
              <a:t>Architecture principles of the Testing Methodology</a:t>
            </a:r>
            <a:endParaRPr sz="4000" dirty="0"/>
          </a:p>
        </p:txBody>
      </p:sp>
      <p:sp>
        <p:nvSpPr>
          <p:cNvPr id="271" name="Google Shape;271;p55"/>
          <p:cNvSpPr txBox="1">
            <a:spLocks noGrp="1"/>
          </p:cNvSpPr>
          <p:nvPr>
            <p:ph type="body" idx="1"/>
          </p:nvPr>
        </p:nvSpPr>
        <p:spPr>
          <a:xfrm>
            <a:off x="838200" y="1781558"/>
            <a:ext cx="5446986" cy="4351338"/>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4000" dirty="0"/>
              <a:t>Platform independent</a:t>
            </a:r>
            <a:endParaRPr sz="4000" dirty="0"/>
          </a:p>
          <a:p>
            <a:pPr marL="457200" lvl="0" indent="-406400" algn="l" rtl="0">
              <a:lnSpc>
                <a:spcPct val="90000"/>
              </a:lnSpc>
              <a:spcBef>
                <a:spcPts val="1000"/>
              </a:spcBef>
              <a:spcAft>
                <a:spcPts val="0"/>
              </a:spcAft>
              <a:buSzPts val="2800"/>
              <a:buChar char="•"/>
            </a:pPr>
            <a:r>
              <a:rPr lang="en-US" sz="4000" dirty="0"/>
              <a:t>Broad Support</a:t>
            </a:r>
            <a:endParaRPr sz="4000" dirty="0"/>
          </a:p>
          <a:p>
            <a:pPr marL="457200" lvl="0" indent="-406400" algn="l" rtl="0">
              <a:lnSpc>
                <a:spcPct val="90000"/>
              </a:lnSpc>
              <a:spcBef>
                <a:spcPts val="1000"/>
              </a:spcBef>
              <a:spcAft>
                <a:spcPts val="0"/>
              </a:spcAft>
              <a:buSzPts val="2800"/>
              <a:buChar char="•"/>
            </a:pPr>
            <a:r>
              <a:rPr lang="en-US" sz="4000" dirty="0"/>
              <a:t>Isolated</a:t>
            </a:r>
            <a:endParaRPr sz="4000" dirty="0"/>
          </a:p>
          <a:p>
            <a:pPr marL="457200" lvl="0" indent="-406400" algn="l" rtl="0">
              <a:lnSpc>
                <a:spcPct val="90000"/>
              </a:lnSpc>
              <a:spcBef>
                <a:spcPts val="1000"/>
              </a:spcBef>
              <a:spcAft>
                <a:spcPts val="0"/>
              </a:spcAft>
              <a:buSzPts val="2800"/>
              <a:buChar char="•"/>
            </a:pPr>
            <a:r>
              <a:rPr lang="en-US" sz="4000" dirty="0"/>
              <a:t>Configurable</a:t>
            </a:r>
            <a:endParaRPr sz="4000" dirty="0"/>
          </a:p>
          <a:p>
            <a:pPr marL="457200" lvl="0" indent="-406400" algn="l" rtl="0">
              <a:lnSpc>
                <a:spcPct val="90000"/>
              </a:lnSpc>
              <a:spcBef>
                <a:spcPts val="1000"/>
              </a:spcBef>
              <a:spcAft>
                <a:spcPts val="0"/>
              </a:spcAft>
              <a:buSzPts val="2800"/>
              <a:buChar char="•"/>
            </a:pPr>
            <a:r>
              <a:rPr lang="en-US" sz="4000" dirty="0"/>
              <a:t>Documented</a:t>
            </a:r>
            <a:endParaRPr sz="4000" dirty="0"/>
          </a:p>
          <a:p>
            <a:pPr marL="50800" lvl="0" indent="0" algn="l" rtl="0">
              <a:lnSpc>
                <a:spcPct val="90000"/>
              </a:lnSpc>
              <a:spcBef>
                <a:spcPts val="1000"/>
              </a:spcBef>
              <a:spcAft>
                <a:spcPts val="0"/>
              </a:spcAft>
              <a:buSzPts val="2800"/>
              <a:buNone/>
            </a:pPr>
            <a:endParaRPr sz="4000" dirty="0"/>
          </a:p>
        </p:txBody>
      </p:sp>
      <p:sp>
        <p:nvSpPr>
          <p:cNvPr id="272" name="Google Shape;272;p55"/>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73" name="Google Shape;273;p55"/>
          <p:cNvSpPr txBox="1">
            <a:spLocks noGrp="1"/>
          </p:cNvSpPr>
          <p:nvPr>
            <p:ph type="dt" idx="10"/>
          </p:nvPr>
        </p:nvSpPr>
        <p:spPr>
          <a:xfrm>
            <a:off x="838200" y="6451238"/>
            <a:ext cx="1255144"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07/02/2020</a:t>
            </a:r>
            <a:endParaRPr/>
          </a:p>
        </p:txBody>
      </p:sp>
      <p:sp>
        <p:nvSpPr>
          <p:cNvPr id="274" name="Google Shape;274;p55"/>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
        <p:nvSpPr>
          <p:cNvPr id="275" name="Google Shape;275;p55"/>
          <p:cNvSpPr/>
          <p:nvPr/>
        </p:nvSpPr>
        <p:spPr>
          <a:xfrm>
            <a:off x="6845603" y="1964965"/>
            <a:ext cx="4950372" cy="3375283"/>
          </a:xfrm>
          <a:prstGeom prst="rect">
            <a:avLst/>
          </a:prstGeom>
          <a:noFill/>
          <a:ln>
            <a:noFill/>
          </a:ln>
        </p:spPr>
        <p:txBody>
          <a:bodyPr spcFirstLastPara="1" wrap="square" lIns="91425" tIns="45700" rIns="91425" bIns="45700" anchor="t" anchorCtr="0">
            <a:spAutoFit/>
          </a:bodyPr>
          <a:lstStyle/>
          <a:p>
            <a:pPr marL="571500" marR="0" lvl="0" indent="-571500" algn="l" rtl="0">
              <a:lnSpc>
                <a:spcPct val="90000"/>
              </a:lnSpc>
              <a:spcBef>
                <a:spcPts val="0"/>
              </a:spcBef>
              <a:spcAft>
                <a:spcPts val="0"/>
              </a:spcAft>
              <a:buClr>
                <a:schemeClr val="dk1"/>
              </a:buClr>
              <a:buSzPts val="2800"/>
              <a:buFont typeface="Arial"/>
              <a:buChar char="•"/>
            </a:pPr>
            <a:r>
              <a:rPr lang="en-US" sz="4000" i="0" u="none" strike="noStrike" cap="none" dirty="0">
                <a:solidFill>
                  <a:schemeClr val="dk1"/>
                </a:solidFill>
                <a:latin typeface="Calibri"/>
                <a:ea typeface="Calibri"/>
                <a:cs typeface="Calibri"/>
                <a:sym typeface="Calibri"/>
              </a:rPr>
              <a:t>Abstracted</a:t>
            </a:r>
            <a:endParaRPr dirty="0"/>
          </a:p>
          <a:p>
            <a:pPr marL="571500" marR="0" lvl="0" indent="-571500" algn="l" rtl="0">
              <a:lnSpc>
                <a:spcPct val="90000"/>
              </a:lnSpc>
              <a:spcBef>
                <a:spcPts val="1000"/>
              </a:spcBef>
              <a:spcAft>
                <a:spcPts val="0"/>
              </a:spcAft>
              <a:buClr>
                <a:schemeClr val="dk1"/>
              </a:buClr>
              <a:buSzPts val="2800"/>
              <a:buFont typeface="Arial"/>
              <a:buChar char="•"/>
            </a:pPr>
            <a:r>
              <a:rPr lang="en-US" sz="4000" i="0" u="none" strike="noStrike" cap="none" dirty="0">
                <a:solidFill>
                  <a:schemeClr val="dk1"/>
                </a:solidFill>
                <a:latin typeface="Calibri"/>
                <a:ea typeface="Calibri"/>
                <a:cs typeface="Calibri"/>
                <a:sym typeface="Calibri"/>
              </a:rPr>
              <a:t>Modular</a:t>
            </a:r>
            <a:endParaRPr dirty="0"/>
          </a:p>
          <a:p>
            <a:pPr marL="571500" marR="0" lvl="0" indent="-571500" algn="l" rtl="0">
              <a:lnSpc>
                <a:spcPct val="90000"/>
              </a:lnSpc>
              <a:spcBef>
                <a:spcPts val="1000"/>
              </a:spcBef>
              <a:spcAft>
                <a:spcPts val="0"/>
              </a:spcAft>
              <a:buClr>
                <a:schemeClr val="dk1"/>
              </a:buClr>
              <a:buSzPts val="2800"/>
              <a:buFont typeface="Arial"/>
              <a:buChar char="•"/>
            </a:pPr>
            <a:r>
              <a:rPr lang="en-US" sz="4000" i="0" u="none" strike="noStrike" cap="none" dirty="0">
                <a:solidFill>
                  <a:schemeClr val="dk1"/>
                </a:solidFill>
                <a:latin typeface="Calibri"/>
                <a:ea typeface="Calibri"/>
                <a:cs typeface="Calibri"/>
                <a:sym typeface="Calibri"/>
              </a:rPr>
              <a:t>Adjustable</a:t>
            </a:r>
            <a:endParaRPr dirty="0"/>
          </a:p>
          <a:p>
            <a:pPr marL="571500" marR="0" lvl="0" indent="-571500" algn="l" rtl="0">
              <a:lnSpc>
                <a:spcPct val="90000"/>
              </a:lnSpc>
              <a:spcBef>
                <a:spcPts val="1000"/>
              </a:spcBef>
              <a:spcAft>
                <a:spcPts val="0"/>
              </a:spcAft>
              <a:buClr>
                <a:schemeClr val="dk1"/>
              </a:buClr>
              <a:buSzPts val="2800"/>
              <a:buFont typeface="Arial"/>
              <a:buChar char="•"/>
            </a:pPr>
            <a:r>
              <a:rPr lang="en-US" sz="4000" i="0" u="none" strike="noStrike" cap="none" dirty="0">
                <a:solidFill>
                  <a:schemeClr val="dk1"/>
                </a:solidFill>
                <a:latin typeface="Calibri"/>
                <a:ea typeface="Calibri"/>
                <a:cs typeface="Calibri"/>
                <a:sym typeface="Calibri"/>
              </a:rPr>
              <a:t>Accessible</a:t>
            </a:r>
            <a:endParaRPr dirty="0"/>
          </a:p>
          <a:p>
            <a:pPr marL="571500" marR="0" lvl="0" indent="-571500" algn="l" rtl="0">
              <a:lnSpc>
                <a:spcPct val="90000"/>
              </a:lnSpc>
              <a:spcBef>
                <a:spcPts val="1000"/>
              </a:spcBef>
              <a:spcAft>
                <a:spcPts val="0"/>
              </a:spcAft>
              <a:buClr>
                <a:schemeClr val="dk1"/>
              </a:buClr>
              <a:buSzPts val="2800"/>
              <a:buFont typeface="Arial"/>
              <a:buChar char="•"/>
            </a:pPr>
            <a:r>
              <a:rPr lang="en-US" sz="4000" i="0" u="none" strike="noStrike" cap="none" dirty="0">
                <a:solidFill>
                  <a:schemeClr val="dk1"/>
                </a:solidFill>
                <a:latin typeface="Calibri"/>
                <a:ea typeface="Calibri"/>
                <a:cs typeface="Calibri"/>
                <a:sym typeface="Calibri"/>
              </a:rPr>
              <a:t>Open source</a:t>
            </a:r>
            <a:endParaRPr sz="4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6"/>
          <p:cNvSpPr txBox="1">
            <a:spLocks noGrp="1"/>
          </p:cNvSpPr>
          <p:nvPr>
            <p:ph type="title"/>
          </p:nvPr>
        </p:nvSpPr>
        <p:spPr>
          <a:xfrm>
            <a:off x="2600899" y="-18504"/>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dirty="0"/>
              <a:t>Continuous Testing Environment</a:t>
            </a:r>
            <a:endParaRPr dirty="0"/>
          </a:p>
        </p:txBody>
      </p:sp>
      <p:sp>
        <p:nvSpPr>
          <p:cNvPr id="291" name="Google Shape;291;p56"/>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3" name="Picture 2" descr="A picture containing text, map&#10;&#10;Description automatically generated">
            <a:extLst>
              <a:ext uri="{FF2B5EF4-FFF2-40B4-BE49-F238E27FC236}">
                <a16:creationId xmlns:a16="http://schemas.microsoft.com/office/drawing/2014/main" id="{7BE0EA8A-1F08-C24F-80AD-9BB27204C51D}"/>
              </a:ext>
            </a:extLst>
          </p:cNvPr>
          <p:cNvPicPr>
            <a:picLocks noChangeAspect="1"/>
          </p:cNvPicPr>
          <p:nvPr/>
        </p:nvPicPr>
        <p:blipFill>
          <a:blip r:embed="rId3"/>
          <a:stretch>
            <a:fillRect/>
          </a:stretch>
        </p:blipFill>
        <p:spPr>
          <a:xfrm>
            <a:off x="396607" y="1118600"/>
            <a:ext cx="11795393" cy="5739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5"/>
          <p:cNvSpPr txBox="1">
            <a:spLocks noGrp="1"/>
          </p:cNvSpPr>
          <p:nvPr>
            <p:ph type="title"/>
          </p:nvPr>
        </p:nvSpPr>
        <p:spPr>
          <a:xfrm>
            <a:off x="2636045" y="30620"/>
            <a:ext cx="9328273"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dirty="0"/>
              <a:t>Testing Process</a:t>
            </a:r>
            <a:endParaRPr dirty="0"/>
          </a:p>
        </p:txBody>
      </p:sp>
      <p:sp>
        <p:nvSpPr>
          <p:cNvPr id="271" name="Google Shape;271;p55"/>
          <p:cNvSpPr txBox="1">
            <a:spLocks noGrp="1"/>
          </p:cNvSpPr>
          <p:nvPr>
            <p:ph type="body" idx="1"/>
          </p:nvPr>
        </p:nvSpPr>
        <p:spPr>
          <a:xfrm>
            <a:off x="661012" y="991518"/>
            <a:ext cx="11303306" cy="5185445"/>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3600" dirty="0"/>
              <a:t>Tests provided by the Buyers Group</a:t>
            </a:r>
            <a:endParaRPr sz="3600" dirty="0"/>
          </a:p>
          <a:p>
            <a:pPr marL="457200" lvl="0" indent="-406400" algn="l" rtl="0">
              <a:lnSpc>
                <a:spcPct val="90000"/>
              </a:lnSpc>
              <a:spcBef>
                <a:spcPts val="1000"/>
              </a:spcBef>
              <a:spcAft>
                <a:spcPts val="0"/>
              </a:spcAft>
              <a:buSzPts val="2800"/>
              <a:buChar char="•"/>
            </a:pPr>
            <a:r>
              <a:rPr lang="en-US" sz="3600" dirty="0"/>
              <a:t>Test plan to be co-designed with Contractors</a:t>
            </a:r>
            <a:endParaRPr sz="3600" dirty="0"/>
          </a:p>
          <a:p>
            <a:pPr lvl="0"/>
            <a:r>
              <a:rPr lang="en-GB" sz="3600" dirty="0"/>
              <a:t>Allow Contractors to make autonomous tests</a:t>
            </a:r>
          </a:p>
          <a:p>
            <a:pPr lvl="1"/>
            <a:r>
              <a:rPr lang="en-GB" sz="3200" dirty="0"/>
              <a:t>Using the Test Suite </a:t>
            </a:r>
          </a:p>
          <a:p>
            <a:pPr lvl="1"/>
            <a:r>
              <a:rPr lang="en-GB" sz="3200" dirty="0"/>
              <a:t>Be immediately notified in case of failures, before exposing the members of the Buyers Group to testing activities</a:t>
            </a:r>
          </a:p>
          <a:p>
            <a:r>
              <a:rPr lang="en-GB" sz="3600" dirty="0"/>
              <a:t>Confidentiality of test results will be assured</a:t>
            </a:r>
          </a:p>
          <a:p>
            <a:pPr marL="50800" indent="0" algn="ctr">
              <a:buNone/>
            </a:pPr>
            <a:r>
              <a:rPr lang="en-US" sz="3600" dirty="0"/>
              <a:t>Test assessment: deciding factor to qualify solutions for the subsequent phases</a:t>
            </a:r>
            <a:r>
              <a:rPr lang="en-US" sz="4000" dirty="0"/>
              <a:t> </a:t>
            </a:r>
            <a:endParaRPr sz="4000" dirty="0"/>
          </a:p>
          <a:p>
            <a:pPr marL="50800" lvl="0" indent="0" algn="l" rtl="0">
              <a:lnSpc>
                <a:spcPct val="90000"/>
              </a:lnSpc>
              <a:spcBef>
                <a:spcPts val="1000"/>
              </a:spcBef>
              <a:spcAft>
                <a:spcPts val="0"/>
              </a:spcAft>
              <a:buSzPts val="2800"/>
              <a:buNone/>
            </a:pPr>
            <a:endParaRPr sz="4000" dirty="0"/>
          </a:p>
        </p:txBody>
      </p:sp>
      <p:sp>
        <p:nvSpPr>
          <p:cNvPr id="272" name="Google Shape;272;p55"/>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74" name="Google Shape;274;p55"/>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extLst>
      <p:ext uri="{BB962C8B-B14F-4D97-AF65-F5344CB8AC3E}">
        <p14:creationId xmlns:p14="http://schemas.microsoft.com/office/powerpoint/2010/main" val="335068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4"/>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Testing timeline</a:t>
            </a:r>
            <a:endParaRPr/>
          </a:p>
        </p:txBody>
      </p:sp>
      <p:sp>
        <p:nvSpPr>
          <p:cNvPr id="225" name="Google Shape;225;p54"/>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cxnSp>
        <p:nvCxnSpPr>
          <p:cNvPr id="226" name="Google Shape;226;p54"/>
          <p:cNvCxnSpPr/>
          <p:nvPr/>
        </p:nvCxnSpPr>
        <p:spPr>
          <a:xfrm>
            <a:off x="6179900" y="2275613"/>
            <a:ext cx="11400" cy="2283600"/>
          </a:xfrm>
          <a:prstGeom prst="straightConnector1">
            <a:avLst/>
          </a:prstGeom>
          <a:noFill/>
          <a:ln w="9525" cap="flat" cmpd="sng">
            <a:solidFill>
              <a:srgbClr val="000000"/>
            </a:solidFill>
            <a:prstDash val="solid"/>
            <a:round/>
            <a:headEnd type="none" w="med" len="med"/>
            <a:tailEnd type="triangle" w="med" len="med"/>
          </a:ln>
        </p:spPr>
      </p:cxnSp>
      <p:cxnSp>
        <p:nvCxnSpPr>
          <p:cNvPr id="227" name="Google Shape;227;p54"/>
          <p:cNvCxnSpPr/>
          <p:nvPr/>
        </p:nvCxnSpPr>
        <p:spPr>
          <a:xfrm>
            <a:off x="3048338" y="2795813"/>
            <a:ext cx="11100" cy="1730700"/>
          </a:xfrm>
          <a:prstGeom prst="straightConnector1">
            <a:avLst/>
          </a:prstGeom>
          <a:noFill/>
          <a:ln w="9525" cap="flat" cmpd="sng">
            <a:solidFill>
              <a:srgbClr val="000000"/>
            </a:solidFill>
            <a:prstDash val="solid"/>
            <a:round/>
            <a:headEnd type="none" w="med" len="med"/>
            <a:tailEnd type="triangle" w="med" len="med"/>
          </a:ln>
        </p:spPr>
      </p:cxnSp>
      <p:cxnSp>
        <p:nvCxnSpPr>
          <p:cNvPr id="228" name="Google Shape;228;p54"/>
          <p:cNvCxnSpPr>
            <a:stCxn id="229" idx="2"/>
          </p:cNvCxnSpPr>
          <p:nvPr/>
        </p:nvCxnSpPr>
        <p:spPr>
          <a:xfrm>
            <a:off x="2329050" y="2804813"/>
            <a:ext cx="11100" cy="1730700"/>
          </a:xfrm>
          <a:prstGeom prst="straightConnector1">
            <a:avLst/>
          </a:prstGeom>
          <a:noFill/>
          <a:ln w="9525" cap="flat" cmpd="sng">
            <a:solidFill>
              <a:srgbClr val="000000"/>
            </a:solidFill>
            <a:prstDash val="solid"/>
            <a:round/>
            <a:headEnd type="none" w="med" len="med"/>
            <a:tailEnd type="triangle" w="med" len="med"/>
          </a:ln>
        </p:spPr>
      </p:cxnSp>
      <p:sp>
        <p:nvSpPr>
          <p:cNvPr id="230" name="Google Shape;230;p54"/>
          <p:cNvSpPr txBox="1"/>
          <p:nvPr/>
        </p:nvSpPr>
        <p:spPr>
          <a:xfrm>
            <a:off x="5532350" y="1831263"/>
            <a:ext cx="1211400" cy="43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b="1"/>
              <a:t>2nd EC review </a:t>
            </a:r>
            <a:endParaRPr sz="800" b="1"/>
          </a:p>
          <a:p>
            <a:pPr marL="0" lvl="0" indent="0" algn="ctr" rtl="0">
              <a:spcBef>
                <a:spcPts val="0"/>
              </a:spcBef>
              <a:spcAft>
                <a:spcPts val="0"/>
              </a:spcAft>
              <a:buNone/>
            </a:pPr>
            <a:r>
              <a:rPr lang="en-US" sz="800"/>
              <a:t>(Nov) </a:t>
            </a:r>
            <a:endParaRPr sz="900"/>
          </a:p>
        </p:txBody>
      </p:sp>
      <p:cxnSp>
        <p:nvCxnSpPr>
          <p:cNvPr id="231" name="Google Shape;231;p54"/>
          <p:cNvCxnSpPr/>
          <p:nvPr/>
        </p:nvCxnSpPr>
        <p:spPr>
          <a:xfrm>
            <a:off x="1153750" y="4547288"/>
            <a:ext cx="9890100" cy="15000"/>
          </a:xfrm>
          <a:prstGeom prst="straightConnector1">
            <a:avLst/>
          </a:prstGeom>
          <a:noFill/>
          <a:ln w="38100" cap="flat" cmpd="sng">
            <a:solidFill>
              <a:srgbClr val="741B47"/>
            </a:solidFill>
            <a:prstDash val="solid"/>
            <a:round/>
            <a:headEnd type="none" w="med" len="med"/>
            <a:tailEnd type="triangle" w="med" len="med"/>
          </a:ln>
        </p:spPr>
      </p:cxnSp>
      <p:sp>
        <p:nvSpPr>
          <p:cNvPr id="232" name="Google Shape;232;p54"/>
          <p:cNvSpPr txBox="1"/>
          <p:nvPr/>
        </p:nvSpPr>
        <p:spPr>
          <a:xfrm>
            <a:off x="3493413" y="4563338"/>
            <a:ext cx="1211400" cy="27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800"/>
              <a:t>25 May </a:t>
            </a:r>
            <a:endParaRPr sz="800"/>
          </a:p>
          <a:p>
            <a:pPr marL="0" marR="0" lvl="0" indent="0" algn="ctr" rtl="0">
              <a:lnSpc>
                <a:spcPct val="100000"/>
              </a:lnSpc>
              <a:spcBef>
                <a:spcPts val="0"/>
              </a:spcBef>
              <a:spcAft>
                <a:spcPts val="0"/>
              </a:spcAft>
              <a:buNone/>
            </a:pPr>
            <a:r>
              <a:rPr lang="en-US" sz="800"/>
              <a:t>2020</a:t>
            </a:r>
            <a:endParaRPr sz="800"/>
          </a:p>
          <a:p>
            <a:pPr marL="0" marR="0" lvl="0" indent="0" algn="ctr" rtl="0">
              <a:lnSpc>
                <a:spcPct val="100000"/>
              </a:lnSpc>
              <a:spcBef>
                <a:spcPts val="0"/>
              </a:spcBef>
              <a:spcAft>
                <a:spcPts val="0"/>
              </a:spcAft>
              <a:buNone/>
            </a:pPr>
            <a:endParaRPr sz="800">
              <a:solidFill>
                <a:srgbClr val="741B47"/>
              </a:solidFill>
            </a:endParaRPr>
          </a:p>
          <a:p>
            <a:pPr marL="0" marR="0" lvl="0" indent="0" algn="ctr" rtl="0">
              <a:lnSpc>
                <a:spcPct val="100000"/>
              </a:lnSpc>
              <a:spcBef>
                <a:spcPts val="0"/>
              </a:spcBef>
              <a:spcAft>
                <a:spcPts val="0"/>
              </a:spcAft>
              <a:buNone/>
            </a:pPr>
            <a:endParaRPr sz="800"/>
          </a:p>
        </p:txBody>
      </p:sp>
      <p:sp>
        <p:nvSpPr>
          <p:cNvPr id="233" name="Google Shape;233;p54"/>
          <p:cNvSpPr/>
          <p:nvPr/>
        </p:nvSpPr>
        <p:spPr>
          <a:xfrm>
            <a:off x="4063675" y="3639113"/>
            <a:ext cx="1110900" cy="797700"/>
          </a:xfrm>
          <a:prstGeom prst="rightArrow">
            <a:avLst>
              <a:gd name="adj1" fmla="val 50000"/>
              <a:gd name="adj2" fmla="val 50000"/>
            </a:avLst>
          </a:prstGeom>
          <a:no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1100"/>
              <a:t>Design Phase</a:t>
            </a:r>
            <a:endParaRPr sz="1100"/>
          </a:p>
          <a:p>
            <a:pPr marL="0" lvl="0" indent="0" algn="ctr" rtl="0">
              <a:spcBef>
                <a:spcPts val="0"/>
              </a:spcBef>
              <a:spcAft>
                <a:spcPts val="0"/>
              </a:spcAft>
              <a:buNone/>
            </a:pPr>
            <a:r>
              <a:rPr lang="en-US" sz="800"/>
              <a:t>4 Months</a:t>
            </a:r>
            <a:endParaRPr sz="800"/>
          </a:p>
        </p:txBody>
      </p:sp>
      <p:cxnSp>
        <p:nvCxnSpPr>
          <p:cNvPr id="234" name="Google Shape;234;p54"/>
          <p:cNvCxnSpPr/>
          <p:nvPr/>
        </p:nvCxnSpPr>
        <p:spPr>
          <a:xfrm>
            <a:off x="1479292" y="4535313"/>
            <a:ext cx="0" cy="142800"/>
          </a:xfrm>
          <a:prstGeom prst="straightConnector1">
            <a:avLst/>
          </a:prstGeom>
          <a:noFill/>
          <a:ln w="28575" cap="flat" cmpd="sng">
            <a:solidFill>
              <a:srgbClr val="000000"/>
            </a:solidFill>
            <a:prstDash val="solid"/>
            <a:round/>
            <a:headEnd type="none" w="med" len="med"/>
            <a:tailEnd type="none" w="med" len="med"/>
          </a:ln>
        </p:spPr>
      </p:cxnSp>
      <p:sp>
        <p:nvSpPr>
          <p:cNvPr id="235" name="Google Shape;235;p54"/>
          <p:cNvSpPr txBox="1"/>
          <p:nvPr/>
        </p:nvSpPr>
        <p:spPr>
          <a:xfrm>
            <a:off x="5322960" y="4563338"/>
            <a:ext cx="10665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a:t>23 Nov </a:t>
            </a:r>
            <a:br>
              <a:rPr lang="en-US" sz="800"/>
            </a:br>
            <a:r>
              <a:rPr lang="en-US" sz="800"/>
              <a:t>2020</a:t>
            </a:r>
            <a:endParaRPr sz="800"/>
          </a:p>
          <a:p>
            <a:pPr marL="0" lvl="0" indent="0" algn="ctr" rtl="0">
              <a:spcBef>
                <a:spcPts val="0"/>
              </a:spcBef>
              <a:spcAft>
                <a:spcPts val="0"/>
              </a:spcAft>
              <a:buNone/>
            </a:pPr>
            <a:endParaRPr sz="900">
              <a:solidFill>
                <a:srgbClr val="BF9000"/>
              </a:solidFill>
            </a:endParaRPr>
          </a:p>
        </p:txBody>
      </p:sp>
      <p:sp>
        <p:nvSpPr>
          <p:cNvPr id="236" name="Google Shape;236;p54"/>
          <p:cNvSpPr/>
          <p:nvPr/>
        </p:nvSpPr>
        <p:spPr>
          <a:xfrm>
            <a:off x="5809950" y="3603863"/>
            <a:ext cx="1727700" cy="868200"/>
          </a:xfrm>
          <a:prstGeom prst="rightArrow">
            <a:avLst>
              <a:gd name="adj1" fmla="val 50000"/>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Prototype Phase</a:t>
            </a:r>
            <a:endParaRPr/>
          </a:p>
          <a:p>
            <a:pPr marL="0" lvl="0" indent="0" algn="ctr" rtl="0">
              <a:spcBef>
                <a:spcPts val="0"/>
              </a:spcBef>
              <a:spcAft>
                <a:spcPts val="0"/>
              </a:spcAft>
              <a:buNone/>
            </a:pPr>
            <a:r>
              <a:rPr lang="en-US" sz="800"/>
              <a:t>5.5 Months</a:t>
            </a:r>
            <a:endParaRPr/>
          </a:p>
        </p:txBody>
      </p:sp>
      <p:sp>
        <p:nvSpPr>
          <p:cNvPr id="237" name="Google Shape;237;p54"/>
          <p:cNvSpPr/>
          <p:nvPr/>
        </p:nvSpPr>
        <p:spPr>
          <a:xfrm>
            <a:off x="8227475" y="3579438"/>
            <a:ext cx="1909500" cy="868200"/>
          </a:xfrm>
          <a:prstGeom prst="rightArrow">
            <a:avLst>
              <a:gd name="adj1" fmla="val 50000"/>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Pilot Phase</a:t>
            </a:r>
            <a:endParaRPr sz="800"/>
          </a:p>
          <a:p>
            <a:pPr marL="0" lvl="0" indent="0" algn="ctr" rtl="0">
              <a:spcBef>
                <a:spcPts val="0"/>
              </a:spcBef>
              <a:spcAft>
                <a:spcPts val="0"/>
              </a:spcAft>
              <a:buNone/>
            </a:pPr>
            <a:r>
              <a:rPr lang="en-US" sz="800"/>
              <a:t>4.5 Months</a:t>
            </a:r>
            <a:endParaRPr/>
          </a:p>
        </p:txBody>
      </p:sp>
      <p:sp>
        <p:nvSpPr>
          <p:cNvPr id="238" name="Google Shape;238;p54"/>
          <p:cNvSpPr txBox="1"/>
          <p:nvPr/>
        </p:nvSpPr>
        <p:spPr>
          <a:xfrm>
            <a:off x="7646313" y="4563338"/>
            <a:ext cx="1211400" cy="27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a:t>12  July</a:t>
            </a:r>
            <a:br>
              <a:rPr lang="en-US" sz="800"/>
            </a:br>
            <a:r>
              <a:rPr lang="en-US" sz="800"/>
              <a:t>2021</a:t>
            </a:r>
            <a:endParaRPr sz="800"/>
          </a:p>
          <a:p>
            <a:pPr marL="0" lvl="0" indent="0" algn="ctr" rtl="0">
              <a:spcBef>
                <a:spcPts val="0"/>
              </a:spcBef>
              <a:spcAft>
                <a:spcPts val="0"/>
              </a:spcAft>
              <a:buNone/>
            </a:pPr>
            <a:r>
              <a:rPr lang="en-US" sz="800">
                <a:solidFill>
                  <a:srgbClr val="E69138"/>
                </a:solidFill>
              </a:rPr>
              <a:t> </a:t>
            </a:r>
            <a:endParaRPr sz="800">
              <a:solidFill>
                <a:srgbClr val="E69138"/>
              </a:solidFill>
            </a:endParaRPr>
          </a:p>
          <a:p>
            <a:pPr marL="0" lvl="0" indent="0" algn="ctr" rtl="0">
              <a:spcBef>
                <a:spcPts val="0"/>
              </a:spcBef>
              <a:spcAft>
                <a:spcPts val="0"/>
              </a:spcAft>
              <a:buNone/>
            </a:pPr>
            <a:endParaRPr sz="900"/>
          </a:p>
        </p:txBody>
      </p:sp>
      <p:cxnSp>
        <p:nvCxnSpPr>
          <p:cNvPr id="239" name="Google Shape;239;p54"/>
          <p:cNvCxnSpPr/>
          <p:nvPr/>
        </p:nvCxnSpPr>
        <p:spPr>
          <a:xfrm>
            <a:off x="10204746" y="4459113"/>
            <a:ext cx="0" cy="142800"/>
          </a:xfrm>
          <a:prstGeom prst="straightConnector1">
            <a:avLst/>
          </a:prstGeom>
          <a:noFill/>
          <a:ln w="28575" cap="flat" cmpd="sng">
            <a:solidFill>
              <a:srgbClr val="000000"/>
            </a:solidFill>
            <a:prstDash val="solid"/>
            <a:round/>
            <a:headEnd type="none" w="med" len="med"/>
            <a:tailEnd type="none" w="med" len="med"/>
          </a:ln>
        </p:spPr>
      </p:cxnSp>
      <p:sp>
        <p:nvSpPr>
          <p:cNvPr id="240" name="Google Shape;240;p54"/>
          <p:cNvSpPr txBox="1"/>
          <p:nvPr/>
        </p:nvSpPr>
        <p:spPr>
          <a:xfrm>
            <a:off x="9625032" y="4563338"/>
            <a:ext cx="1211400" cy="27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a:t>30 Nov</a:t>
            </a:r>
            <a:br>
              <a:rPr lang="en-US" sz="800"/>
            </a:br>
            <a:r>
              <a:rPr lang="en-US" sz="800"/>
              <a:t>2021</a:t>
            </a:r>
            <a:endParaRPr sz="900"/>
          </a:p>
          <a:p>
            <a:pPr marL="0" lvl="0" indent="0" algn="l" rtl="0">
              <a:spcBef>
                <a:spcPts val="0"/>
              </a:spcBef>
              <a:spcAft>
                <a:spcPts val="0"/>
              </a:spcAft>
              <a:buNone/>
            </a:pPr>
            <a:endParaRPr sz="900"/>
          </a:p>
        </p:txBody>
      </p:sp>
      <p:cxnSp>
        <p:nvCxnSpPr>
          <p:cNvPr id="241" name="Google Shape;241;p54"/>
          <p:cNvCxnSpPr/>
          <p:nvPr/>
        </p:nvCxnSpPr>
        <p:spPr>
          <a:xfrm>
            <a:off x="8252034" y="4459113"/>
            <a:ext cx="0" cy="142800"/>
          </a:xfrm>
          <a:prstGeom prst="straightConnector1">
            <a:avLst/>
          </a:prstGeom>
          <a:noFill/>
          <a:ln w="28575" cap="flat" cmpd="sng">
            <a:solidFill>
              <a:srgbClr val="000000"/>
            </a:solidFill>
            <a:prstDash val="solid"/>
            <a:round/>
            <a:headEnd type="none" w="med" len="med"/>
            <a:tailEnd type="none" w="med" len="med"/>
          </a:ln>
        </p:spPr>
      </p:cxnSp>
      <p:cxnSp>
        <p:nvCxnSpPr>
          <p:cNvPr id="242" name="Google Shape;242;p54"/>
          <p:cNvCxnSpPr/>
          <p:nvPr/>
        </p:nvCxnSpPr>
        <p:spPr>
          <a:xfrm>
            <a:off x="5855478" y="4459113"/>
            <a:ext cx="0" cy="142800"/>
          </a:xfrm>
          <a:prstGeom prst="straightConnector1">
            <a:avLst/>
          </a:prstGeom>
          <a:noFill/>
          <a:ln w="28575" cap="flat" cmpd="sng">
            <a:solidFill>
              <a:srgbClr val="000000"/>
            </a:solidFill>
            <a:prstDash val="solid"/>
            <a:round/>
            <a:headEnd type="none" w="med" len="med"/>
            <a:tailEnd type="none" w="med" len="med"/>
          </a:ln>
        </p:spPr>
      </p:cxnSp>
      <p:cxnSp>
        <p:nvCxnSpPr>
          <p:cNvPr id="243" name="Google Shape;243;p54"/>
          <p:cNvCxnSpPr>
            <a:stCxn id="244" idx="2"/>
          </p:cNvCxnSpPr>
          <p:nvPr/>
        </p:nvCxnSpPr>
        <p:spPr>
          <a:xfrm>
            <a:off x="10488575" y="2244513"/>
            <a:ext cx="21900" cy="2287200"/>
          </a:xfrm>
          <a:prstGeom prst="straightConnector1">
            <a:avLst/>
          </a:prstGeom>
          <a:noFill/>
          <a:ln w="9525" cap="flat" cmpd="sng">
            <a:solidFill>
              <a:srgbClr val="000000"/>
            </a:solidFill>
            <a:prstDash val="solid"/>
            <a:round/>
            <a:headEnd type="none" w="med" len="med"/>
            <a:tailEnd type="triangle" w="med" len="med"/>
          </a:ln>
        </p:spPr>
      </p:cxnSp>
      <p:sp>
        <p:nvSpPr>
          <p:cNvPr id="244" name="Google Shape;244;p54"/>
          <p:cNvSpPr txBox="1"/>
          <p:nvPr/>
        </p:nvSpPr>
        <p:spPr>
          <a:xfrm>
            <a:off x="9933125" y="1848213"/>
            <a:ext cx="1110900" cy="39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b="1"/>
              <a:t>Project Ends</a:t>
            </a:r>
            <a:endParaRPr sz="800" b="1"/>
          </a:p>
          <a:p>
            <a:pPr marL="0" lvl="0" indent="0" algn="ctr" rtl="0">
              <a:spcBef>
                <a:spcPts val="0"/>
              </a:spcBef>
              <a:spcAft>
                <a:spcPts val="0"/>
              </a:spcAft>
              <a:buNone/>
            </a:pPr>
            <a:r>
              <a:rPr lang="en-US" sz="800"/>
              <a:t>(Dec 2021) </a:t>
            </a:r>
            <a:endParaRPr sz="900"/>
          </a:p>
        </p:txBody>
      </p:sp>
      <p:sp>
        <p:nvSpPr>
          <p:cNvPr id="245" name="Google Shape;245;p54"/>
          <p:cNvSpPr txBox="1"/>
          <p:nvPr/>
        </p:nvSpPr>
        <p:spPr>
          <a:xfrm>
            <a:off x="7007575" y="4563338"/>
            <a:ext cx="978000" cy="31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a:t>14 May </a:t>
            </a:r>
            <a:endParaRPr sz="800"/>
          </a:p>
          <a:p>
            <a:pPr marL="0" lvl="0" indent="0" algn="ctr" rtl="0">
              <a:spcBef>
                <a:spcPts val="0"/>
              </a:spcBef>
              <a:spcAft>
                <a:spcPts val="0"/>
              </a:spcAft>
              <a:buNone/>
            </a:pPr>
            <a:r>
              <a:rPr lang="en-US" sz="800"/>
              <a:t>2021</a:t>
            </a:r>
            <a:endParaRPr sz="800">
              <a:solidFill>
                <a:srgbClr val="A64D79"/>
              </a:solidFill>
            </a:endParaRPr>
          </a:p>
          <a:p>
            <a:pPr marL="0" lvl="0" indent="0" algn="ctr" rtl="0">
              <a:spcBef>
                <a:spcPts val="0"/>
              </a:spcBef>
              <a:spcAft>
                <a:spcPts val="0"/>
              </a:spcAft>
              <a:buNone/>
            </a:pPr>
            <a:endParaRPr sz="900"/>
          </a:p>
        </p:txBody>
      </p:sp>
      <p:cxnSp>
        <p:nvCxnSpPr>
          <p:cNvPr id="246" name="Google Shape;246;p54"/>
          <p:cNvCxnSpPr/>
          <p:nvPr/>
        </p:nvCxnSpPr>
        <p:spPr>
          <a:xfrm>
            <a:off x="4099125" y="4447488"/>
            <a:ext cx="0" cy="142800"/>
          </a:xfrm>
          <a:prstGeom prst="straightConnector1">
            <a:avLst/>
          </a:prstGeom>
          <a:noFill/>
          <a:ln w="28575" cap="flat" cmpd="sng">
            <a:solidFill>
              <a:srgbClr val="000000"/>
            </a:solidFill>
            <a:prstDash val="solid"/>
            <a:round/>
            <a:headEnd type="none" w="med" len="med"/>
            <a:tailEnd type="none" w="med" len="med"/>
          </a:ln>
        </p:spPr>
      </p:cxnSp>
      <p:sp>
        <p:nvSpPr>
          <p:cNvPr id="247" name="Google Shape;247;p54"/>
          <p:cNvSpPr txBox="1"/>
          <p:nvPr/>
        </p:nvSpPr>
        <p:spPr>
          <a:xfrm>
            <a:off x="4639825" y="4554763"/>
            <a:ext cx="978000" cy="25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a:t>25 Sept </a:t>
            </a:r>
            <a:endParaRPr sz="800"/>
          </a:p>
          <a:p>
            <a:pPr marL="0" lvl="0" indent="0" algn="ctr" rtl="0">
              <a:spcBef>
                <a:spcPts val="0"/>
              </a:spcBef>
              <a:spcAft>
                <a:spcPts val="0"/>
              </a:spcAft>
              <a:buNone/>
            </a:pPr>
            <a:r>
              <a:rPr lang="en-US" sz="800"/>
              <a:t>2020</a:t>
            </a:r>
            <a:endParaRPr sz="800">
              <a:solidFill>
                <a:srgbClr val="A64D79"/>
              </a:solidFill>
            </a:endParaRPr>
          </a:p>
          <a:p>
            <a:pPr marL="0" lvl="0" indent="0" algn="ctr" rtl="0">
              <a:spcBef>
                <a:spcPts val="0"/>
              </a:spcBef>
              <a:spcAft>
                <a:spcPts val="0"/>
              </a:spcAft>
              <a:buNone/>
            </a:pPr>
            <a:endParaRPr sz="900"/>
          </a:p>
        </p:txBody>
      </p:sp>
      <p:cxnSp>
        <p:nvCxnSpPr>
          <p:cNvPr id="248" name="Google Shape;248;p54"/>
          <p:cNvCxnSpPr/>
          <p:nvPr/>
        </p:nvCxnSpPr>
        <p:spPr>
          <a:xfrm>
            <a:off x="7505750" y="4447488"/>
            <a:ext cx="0" cy="142800"/>
          </a:xfrm>
          <a:prstGeom prst="straightConnector1">
            <a:avLst/>
          </a:prstGeom>
          <a:noFill/>
          <a:ln w="28575" cap="flat" cmpd="sng">
            <a:solidFill>
              <a:srgbClr val="000000"/>
            </a:solidFill>
            <a:prstDash val="solid"/>
            <a:round/>
            <a:headEnd type="none" w="med" len="med"/>
            <a:tailEnd type="none" w="med" len="med"/>
          </a:ln>
        </p:spPr>
      </p:cxnSp>
      <p:sp>
        <p:nvSpPr>
          <p:cNvPr id="249" name="Google Shape;249;p54"/>
          <p:cNvSpPr txBox="1"/>
          <p:nvPr/>
        </p:nvSpPr>
        <p:spPr>
          <a:xfrm>
            <a:off x="5223913" y="3875388"/>
            <a:ext cx="536700" cy="276300"/>
          </a:xfrm>
          <a:prstGeom prst="rect">
            <a:avLst/>
          </a:prstGeom>
          <a:noFill/>
          <a:ln w="9525" cap="flat" cmpd="sng">
            <a:solidFill>
              <a:srgbClr val="0B5394"/>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1000"/>
              <a:t>Call Off</a:t>
            </a:r>
            <a:endParaRPr sz="1000"/>
          </a:p>
        </p:txBody>
      </p:sp>
      <p:sp>
        <p:nvSpPr>
          <p:cNvPr id="250" name="Google Shape;250;p54"/>
          <p:cNvSpPr txBox="1"/>
          <p:nvPr/>
        </p:nvSpPr>
        <p:spPr>
          <a:xfrm>
            <a:off x="1147950" y="2428013"/>
            <a:ext cx="860700" cy="376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800" b="1"/>
              <a:t>Tender Publication</a:t>
            </a:r>
            <a:endParaRPr sz="800" b="1"/>
          </a:p>
          <a:p>
            <a:pPr marL="0" lvl="0" indent="0" algn="ctr" rtl="0">
              <a:spcBef>
                <a:spcPts val="0"/>
              </a:spcBef>
              <a:spcAft>
                <a:spcPts val="0"/>
              </a:spcAft>
              <a:buNone/>
            </a:pPr>
            <a:r>
              <a:rPr lang="en-US" sz="700"/>
              <a:t>(31 Jan)</a:t>
            </a:r>
            <a:endParaRPr sz="700"/>
          </a:p>
        </p:txBody>
      </p:sp>
      <p:cxnSp>
        <p:nvCxnSpPr>
          <p:cNvPr id="251" name="Google Shape;251;p54"/>
          <p:cNvCxnSpPr>
            <a:stCxn id="250" idx="2"/>
          </p:cNvCxnSpPr>
          <p:nvPr/>
        </p:nvCxnSpPr>
        <p:spPr>
          <a:xfrm>
            <a:off x="1578300" y="2804813"/>
            <a:ext cx="0" cy="1730700"/>
          </a:xfrm>
          <a:prstGeom prst="straightConnector1">
            <a:avLst/>
          </a:prstGeom>
          <a:noFill/>
          <a:ln w="9525" cap="flat" cmpd="sng">
            <a:solidFill>
              <a:srgbClr val="000000"/>
            </a:solidFill>
            <a:prstDash val="solid"/>
            <a:round/>
            <a:headEnd type="none" w="med" len="med"/>
            <a:tailEnd type="triangle" w="med" len="med"/>
          </a:ln>
        </p:spPr>
      </p:cxnSp>
      <p:sp>
        <p:nvSpPr>
          <p:cNvPr id="229" name="Google Shape;229;p54"/>
          <p:cNvSpPr txBox="1"/>
          <p:nvPr/>
        </p:nvSpPr>
        <p:spPr>
          <a:xfrm>
            <a:off x="1898700" y="2528513"/>
            <a:ext cx="860700" cy="276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800" b="1"/>
              <a:t>Tender Closure</a:t>
            </a:r>
            <a:endParaRPr sz="800" b="1"/>
          </a:p>
          <a:p>
            <a:pPr marL="0" lvl="0" indent="0" algn="ctr" rtl="0">
              <a:spcBef>
                <a:spcPts val="0"/>
              </a:spcBef>
              <a:spcAft>
                <a:spcPts val="0"/>
              </a:spcAft>
              <a:buNone/>
            </a:pPr>
            <a:r>
              <a:rPr lang="en-US" sz="700"/>
              <a:t>(14 April )</a:t>
            </a:r>
            <a:endParaRPr sz="700"/>
          </a:p>
        </p:txBody>
      </p:sp>
      <p:sp>
        <p:nvSpPr>
          <p:cNvPr id="253" name="Google Shape;253;p54"/>
          <p:cNvSpPr/>
          <p:nvPr/>
        </p:nvSpPr>
        <p:spPr>
          <a:xfrm>
            <a:off x="5809963" y="2955650"/>
            <a:ext cx="4326900" cy="797700"/>
          </a:xfrm>
          <a:prstGeom prst="rightArrow">
            <a:avLst>
              <a:gd name="adj1" fmla="val 50000"/>
              <a:gd name="adj2" fmla="val 50000"/>
            </a:avLst>
          </a:prstGeom>
          <a:solidFill>
            <a:srgbClr val="B6D7A8"/>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1800" b="1"/>
              <a:t>Functional Testing</a:t>
            </a:r>
            <a:endParaRPr sz="600"/>
          </a:p>
        </p:txBody>
      </p:sp>
      <p:sp>
        <p:nvSpPr>
          <p:cNvPr id="254" name="Google Shape;254;p54"/>
          <p:cNvSpPr txBox="1"/>
          <p:nvPr/>
        </p:nvSpPr>
        <p:spPr>
          <a:xfrm>
            <a:off x="1159350" y="4634113"/>
            <a:ext cx="639900" cy="49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 b="1"/>
              <a:t>January </a:t>
            </a:r>
            <a:endParaRPr sz="900" b="1"/>
          </a:p>
          <a:p>
            <a:pPr marL="0" lvl="0" indent="0" algn="ctr" rtl="0">
              <a:spcBef>
                <a:spcPts val="0"/>
              </a:spcBef>
              <a:spcAft>
                <a:spcPts val="0"/>
              </a:spcAft>
              <a:buNone/>
            </a:pPr>
            <a:r>
              <a:rPr lang="en-US" sz="900" b="1"/>
              <a:t>2020</a:t>
            </a:r>
            <a:endParaRPr sz="900" b="1"/>
          </a:p>
          <a:p>
            <a:pPr marL="0" lvl="0" indent="0" algn="l" rtl="0">
              <a:spcBef>
                <a:spcPts val="0"/>
              </a:spcBef>
              <a:spcAft>
                <a:spcPts val="0"/>
              </a:spcAft>
              <a:buNone/>
            </a:pPr>
            <a:endParaRPr sz="900" b="1"/>
          </a:p>
        </p:txBody>
      </p:sp>
      <p:sp>
        <p:nvSpPr>
          <p:cNvPr id="255" name="Google Shape;255;p54"/>
          <p:cNvSpPr txBox="1"/>
          <p:nvPr/>
        </p:nvSpPr>
        <p:spPr>
          <a:xfrm>
            <a:off x="2649450" y="2528513"/>
            <a:ext cx="860700" cy="276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800" b="1"/>
              <a:t>Results</a:t>
            </a:r>
            <a:endParaRPr sz="800" b="1"/>
          </a:p>
          <a:p>
            <a:pPr marL="0" lvl="0" indent="0" algn="ctr" rtl="0">
              <a:spcBef>
                <a:spcPts val="0"/>
              </a:spcBef>
              <a:spcAft>
                <a:spcPts val="0"/>
              </a:spcAft>
              <a:buNone/>
            </a:pPr>
            <a:r>
              <a:rPr lang="en-US" sz="700"/>
              <a:t>(30 April)</a:t>
            </a:r>
            <a:endParaRPr sz="700"/>
          </a:p>
        </p:txBody>
      </p:sp>
      <p:sp>
        <p:nvSpPr>
          <p:cNvPr id="256" name="Google Shape;256;p54"/>
          <p:cNvSpPr/>
          <p:nvPr/>
        </p:nvSpPr>
        <p:spPr>
          <a:xfrm>
            <a:off x="6179914" y="2428025"/>
            <a:ext cx="3957000" cy="797700"/>
          </a:xfrm>
          <a:prstGeom prst="rightArrow">
            <a:avLst>
              <a:gd name="adj1" fmla="val 50000"/>
              <a:gd name="adj2" fmla="val 50000"/>
            </a:avLst>
          </a:prstGeom>
          <a:solidFill>
            <a:srgbClr val="B6D7A8"/>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800" b="1"/>
              <a:t>Non-Functional Testing</a:t>
            </a:r>
            <a:endParaRPr sz="1800" b="1"/>
          </a:p>
        </p:txBody>
      </p:sp>
      <p:sp>
        <p:nvSpPr>
          <p:cNvPr id="257" name="Google Shape;257;p54"/>
          <p:cNvSpPr txBox="1"/>
          <p:nvPr/>
        </p:nvSpPr>
        <p:spPr>
          <a:xfrm>
            <a:off x="3510050" y="2528513"/>
            <a:ext cx="860700" cy="276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800" b="1"/>
              <a:t>Contracts Signed</a:t>
            </a:r>
            <a:endParaRPr sz="800" b="1"/>
          </a:p>
          <a:p>
            <a:pPr marL="0" lvl="0" indent="0" algn="ctr" rtl="0">
              <a:spcBef>
                <a:spcPts val="0"/>
              </a:spcBef>
              <a:spcAft>
                <a:spcPts val="0"/>
              </a:spcAft>
              <a:buNone/>
            </a:pPr>
            <a:r>
              <a:rPr lang="en-US" sz="700"/>
              <a:t>(22 May)</a:t>
            </a:r>
            <a:endParaRPr sz="700"/>
          </a:p>
        </p:txBody>
      </p:sp>
      <p:cxnSp>
        <p:nvCxnSpPr>
          <p:cNvPr id="258" name="Google Shape;258;p54"/>
          <p:cNvCxnSpPr/>
          <p:nvPr/>
        </p:nvCxnSpPr>
        <p:spPr>
          <a:xfrm>
            <a:off x="5128828" y="4447488"/>
            <a:ext cx="0" cy="142800"/>
          </a:xfrm>
          <a:prstGeom prst="straightConnector1">
            <a:avLst/>
          </a:prstGeom>
          <a:noFill/>
          <a:ln w="28575" cap="flat" cmpd="sng">
            <a:solidFill>
              <a:srgbClr val="000000"/>
            </a:solidFill>
            <a:prstDash val="solid"/>
            <a:round/>
            <a:headEnd type="none" w="med" len="med"/>
            <a:tailEnd type="none" w="med" len="med"/>
          </a:ln>
        </p:spPr>
      </p:cxnSp>
      <p:sp>
        <p:nvSpPr>
          <p:cNvPr id="259" name="Google Shape;259;p54"/>
          <p:cNvSpPr txBox="1"/>
          <p:nvPr/>
        </p:nvSpPr>
        <p:spPr>
          <a:xfrm>
            <a:off x="7586113" y="3875388"/>
            <a:ext cx="536700" cy="276300"/>
          </a:xfrm>
          <a:prstGeom prst="rect">
            <a:avLst/>
          </a:prstGeom>
          <a:noFill/>
          <a:ln w="9525" cap="flat" cmpd="sng">
            <a:solidFill>
              <a:srgbClr val="0B5394"/>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1000"/>
              <a:t>Call Off</a:t>
            </a:r>
            <a:endParaRPr sz="1000"/>
          </a:p>
        </p:txBody>
      </p:sp>
      <p:cxnSp>
        <p:nvCxnSpPr>
          <p:cNvPr id="260" name="Google Shape;260;p54"/>
          <p:cNvCxnSpPr/>
          <p:nvPr/>
        </p:nvCxnSpPr>
        <p:spPr>
          <a:xfrm>
            <a:off x="6737092" y="4459113"/>
            <a:ext cx="0" cy="142800"/>
          </a:xfrm>
          <a:prstGeom prst="straightConnector1">
            <a:avLst/>
          </a:prstGeom>
          <a:noFill/>
          <a:ln w="28575" cap="flat" cmpd="sng">
            <a:solidFill>
              <a:srgbClr val="000000"/>
            </a:solidFill>
            <a:prstDash val="solid"/>
            <a:round/>
            <a:headEnd type="none" w="med" len="med"/>
            <a:tailEnd type="none" w="med" len="med"/>
          </a:ln>
        </p:spPr>
      </p:cxnSp>
      <p:sp>
        <p:nvSpPr>
          <p:cNvPr id="261" name="Google Shape;261;p54"/>
          <p:cNvSpPr txBox="1"/>
          <p:nvPr/>
        </p:nvSpPr>
        <p:spPr>
          <a:xfrm>
            <a:off x="6417150" y="4513213"/>
            <a:ext cx="639900" cy="49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 b="1"/>
              <a:t>January </a:t>
            </a:r>
            <a:endParaRPr sz="900" b="1"/>
          </a:p>
          <a:p>
            <a:pPr marL="0" lvl="0" indent="0" algn="ctr" rtl="0">
              <a:spcBef>
                <a:spcPts val="0"/>
              </a:spcBef>
              <a:spcAft>
                <a:spcPts val="0"/>
              </a:spcAft>
              <a:buNone/>
            </a:pPr>
            <a:r>
              <a:rPr lang="en-US" sz="900" b="1"/>
              <a:t>2021</a:t>
            </a:r>
            <a:endParaRPr sz="900" b="1"/>
          </a:p>
          <a:p>
            <a:pPr marL="0" lvl="0" indent="0" algn="l" rtl="0">
              <a:spcBef>
                <a:spcPts val="0"/>
              </a:spcBef>
              <a:spcAft>
                <a:spcPts val="0"/>
              </a:spcAft>
              <a:buNone/>
            </a:pPr>
            <a:endParaRPr sz="900"/>
          </a:p>
        </p:txBody>
      </p:sp>
      <p:cxnSp>
        <p:nvCxnSpPr>
          <p:cNvPr id="262" name="Google Shape;262;p54"/>
          <p:cNvCxnSpPr/>
          <p:nvPr/>
        </p:nvCxnSpPr>
        <p:spPr>
          <a:xfrm rot="10800000">
            <a:off x="1864975" y="4550738"/>
            <a:ext cx="0" cy="766500"/>
          </a:xfrm>
          <a:prstGeom prst="straightConnector1">
            <a:avLst/>
          </a:prstGeom>
          <a:noFill/>
          <a:ln w="9525" cap="flat" cmpd="sng">
            <a:solidFill>
              <a:srgbClr val="000000"/>
            </a:solidFill>
            <a:prstDash val="solid"/>
            <a:round/>
            <a:headEnd type="none" w="med" len="med"/>
            <a:tailEnd type="triangle" w="med" len="med"/>
          </a:ln>
        </p:spPr>
      </p:cxnSp>
      <p:sp>
        <p:nvSpPr>
          <p:cNvPr id="263" name="Google Shape;263;p54"/>
          <p:cNvSpPr txBox="1"/>
          <p:nvPr/>
        </p:nvSpPr>
        <p:spPr>
          <a:xfrm>
            <a:off x="1434625" y="5328813"/>
            <a:ext cx="860700" cy="276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800" b="1"/>
              <a:t>Info Sessions </a:t>
            </a:r>
            <a:br>
              <a:rPr lang="en-US" sz="800" b="1"/>
            </a:br>
            <a:r>
              <a:rPr lang="en-US" sz="600"/>
              <a:t>(07 February &amp; 18 March) </a:t>
            </a:r>
            <a:endParaRPr sz="600"/>
          </a:p>
          <a:p>
            <a:pPr marL="0" lvl="0" indent="0" algn="ctr" rtl="0">
              <a:spcBef>
                <a:spcPts val="0"/>
              </a:spcBef>
              <a:spcAft>
                <a:spcPts val="0"/>
              </a:spcAft>
              <a:buNone/>
            </a:pPr>
            <a:endParaRPr sz="800" b="1"/>
          </a:p>
        </p:txBody>
      </p:sp>
      <p:cxnSp>
        <p:nvCxnSpPr>
          <p:cNvPr id="264" name="Google Shape;264;p54"/>
          <p:cNvCxnSpPr/>
          <p:nvPr/>
        </p:nvCxnSpPr>
        <p:spPr>
          <a:xfrm>
            <a:off x="3892875" y="2815525"/>
            <a:ext cx="11100" cy="1730700"/>
          </a:xfrm>
          <a:prstGeom prst="straightConnector1">
            <a:avLst/>
          </a:prstGeom>
          <a:noFill/>
          <a:ln w="9525" cap="flat" cmpd="sng">
            <a:solidFill>
              <a:srgbClr val="000000"/>
            </a:solidFill>
            <a:prstDash val="solid"/>
            <a:round/>
            <a:headEnd type="none" w="med" len="med"/>
            <a:tailEnd type="triangle" w="med" len="med"/>
          </a:ln>
        </p:spPr>
      </p:cxnSp>
      <p:sp>
        <p:nvSpPr>
          <p:cNvPr id="265" name="Google Shape;265;p54"/>
          <p:cNvSpPr/>
          <p:nvPr/>
        </p:nvSpPr>
        <p:spPr>
          <a:xfrm>
            <a:off x="4035188" y="2636475"/>
            <a:ext cx="2144700" cy="797700"/>
          </a:xfrm>
          <a:prstGeom prst="rightArrow">
            <a:avLst>
              <a:gd name="adj1" fmla="val 50000"/>
              <a:gd name="adj2" fmla="val 50000"/>
            </a:avLst>
          </a:prstGeom>
          <a:solidFill>
            <a:srgbClr val="FFFF00"/>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dirty="0"/>
              <a:t>Test Suite Development</a:t>
            </a:r>
            <a:endParaRPr sz="800" b="1" dirty="0"/>
          </a:p>
        </p:txBody>
      </p:sp>
      <p:sp>
        <p:nvSpPr>
          <p:cNvPr id="44" name="Google Shape;82;p49">
            <a:extLst>
              <a:ext uri="{FF2B5EF4-FFF2-40B4-BE49-F238E27FC236}">
                <a16:creationId xmlns:a16="http://schemas.microsoft.com/office/drawing/2014/main" id="{6B45EB5D-307C-4646-8745-5C0A4DBEFD1B}"/>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Information Session</a:t>
            </a:r>
            <a:endParaRPr dirty="0"/>
          </a:p>
        </p:txBody>
      </p:sp>
      <p:sp>
        <p:nvSpPr>
          <p:cNvPr id="46" name="Google Shape;265;p54">
            <a:extLst>
              <a:ext uri="{FF2B5EF4-FFF2-40B4-BE49-F238E27FC236}">
                <a16:creationId xmlns:a16="http://schemas.microsoft.com/office/drawing/2014/main" id="{4FBA29FC-D869-944C-BC3F-15311F8F84AC}"/>
              </a:ext>
            </a:extLst>
          </p:cNvPr>
          <p:cNvSpPr/>
          <p:nvPr/>
        </p:nvSpPr>
        <p:spPr>
          <a:xfrm>
            <a:off x="1612763" y="3088807"/>
            <a:ext cx="2486362" cy="797700"/>
          </a:xfrm>
          <a:prstGeom prst="rightArrow">
            <a:avLst>
              <a:gd name="adj1" fmla="val 50000"/>
              <a:gd name="adj2" fmla="val 50000"/>
            </a:avLst>
          </a:prstGeom>
          <a:solidFill>
            <a:srgbClr val="FFFF00"/>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dirty="0"/>
              <a:t>Buyers Group documenting Test Plan &amp; Methodology</a:t>
            </a:r>
            <a:endParaRPr sz="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7"/>
          <p:cNvSpPr txBox="1">
            <a:spLocks noGrp="1"/>
          </p:cNvSpPr>
          <p:nvPr>
            <p:ph type="title"/>
          </p:nvPr>
        </p:nvSpPr>
        <p:spPr>
          <a:xfrm>
            <a:off x="754117" y="2606593"/>
            <a:ext cx="11133083" cy="110409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600"/>
              <a:buNone/>
            </a:pPr>
            <a:r>
              <a:rPr lang="en-US" dirty="0"/>
              <a:t>S</a:t>
            </a:r>
            <a:r>
              <a:rPr lang="en-US" sz="3600" dirty="0"/>
              <a:t>elected bidders will </a:t>
            </a:r>
            <a:r>
              <a:rPr lang="en-US" dirty="0"/>
              <a:t>have opportunities to discuss and refine the testing process during </a:t>
            </a:r>
            <a:r>
              <a:rPr lang="en-US" sz="3600" dirty="0"/>
              <a:t>the Design Phase</a:t>
            </a:r>
            <a:endParaRPr sz="3600" dirty="0"/>
          </a:p>
        </p:txBody>
      </p:sp>
      <p:sp>
        <p:nvSpPr>
          <p:cNvPr id="298" name="Google Shape;298;p57"/>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300" name="Google Shape;300;p57"/>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Procurement Questions</a:t>
            </a:r>
            <a:endParaRPr/>
          </a:p>
        </p:txBody>
      </p:sp>
      <p:sp>
        <p:nvSpPr>
          <p:cNvPr id="306" name="Google Shape;306;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Char char="•"/>
            </a:pPr>
            <a:r>
              <a:rPr lang="en-US"/>
              <a:t> Scope of the PCP and domains of application</a:t>
            </a:r>
            <a:endParaRPr/>
          </a:p>
          <a:p>
            <a:pPr marL="228600" lvl="0" indent="-50800" algn="l" rtl="0">
              <a:lnSpc>
                <a:spcPct val="90000"/>
              </a:lnSpc>
              <a:spcBef>
                <a:spcPts val="0"/>
              </a:spcBef>
              <a:spcAft>
                <a:spcPts val="0"/>
              </a:spcAft>
              <a:buClr>
                <a:schemeClr val="dk1"/>
              </a:buClr>
              <a:buSzPts val="2800"/>
              <a:buFont typeface="Calibri"/>
              <a:buNone/>
            </a:pPr>
            <a:endParaRPr/>
          </a:p>
          <a:p>
            <a:pPr marL="228600" lvl="0" indent="-228600" algn="l" rtl="0">
              <a:lnSpc>
                <a:spcPct val="90000"/>
              </a:lnSpc>
              <a:spcBef>
                <a:spcPts val="0"/>
              </a:spcBef>
              <a:spcAft>
                <a:spcPts val="0"/>
              </a:spcAft>
              <a:buClr>
                <a:schemeClr val="dk1"/>
              </a:buClr>
              <a:buSzPts val="2800"/>
              <a:buFont typeface="Calibri"/>
              <a:buChar char="•"/>
            </a:pPr>
            <a:r>
              <a:rPr lang="en-US"/>
              <a:t> Commercialisation of Results</a:t>
            </a:r>
            <a:endParaRPr/>
          </a:p>
          <a:p>
            <a:pPr marL="228600" lvl="0" indent="-50800" algn="l" rtl="0">
              <a:lnSpc>
                <a:spcPct val="90000"/>
              </a:lnSpc>
              <a:spcBef>
                <a:spcPts val="0"/>
              </a:spcBef>
              <a:spcAft>
                <a:spcPts val="0"/>
              </a:spcAft>
              <a:buClr>
                <a:schemeClr val="dk1"/>
              </a:buClr>
              <a:buSzPts val="2800"/>
              <a:buFont typeface="Calibri"/>
              <a:buNone/>
            </a:pPr>
            <a:endParaRPr/>
          </a:p>
          <a:p>
            <a:pPr marL="228600" lvl="0" indent="-228600" algn="l" rtl="0">
              <a:lnSpc>
                <a:spcPct val="90000"/>
              </a:lnSpc>
              <a:spcBef>
                <a:spcPts val="0"/>
              </a:spcBef>
              <a:spcAft>
                <a:spcPts val="0"/>
              </a:spcAft>
              <a:buClr>
                <a:schemeClr val="dk1"/>
              </a:buClr>
              <a:buSzPts val="2800"/>
              <a:buFont typeface="Calibri"/>
              <a:buChar char="•"/>
            </a:pPr>
            <a:r>
              <a:rPr lang="en-US"/>
              <a:t> Virtual price and actual price in the Tender evaluation process</a:t>
            </a:r>
            <a:endParaRPr/>
          </a:p>
          <a:p>
            <a:pPr marL="228600" lvl="0" indent="-50800" algn="l" rtl="0">
              <a:lnSpc>
                <a:spcPct val="90000"/>
              </a:lnSpc>
              <a:spcBef>
                <a:spcPts val="0"/>
              </a:spcBef>
              <a:spcAft>
                <a:spcPts val="0"/>
              </a:spcAft>
              <a:buClr>
                <a:schemeClr val="dk1"/>
              </a:buClr>
              <a:buSzPts val="2800"/>
              <a:buFont typeface="Calibri"/>
              <a:buNone/>
            </a:pPr>
            <a:endParaRPr/>
          </a:p>
          <a:p>
            <a:pPr marL="228600" lvl="0" indent="-50800" algn="l" rtl="0">
              <a:lnSpc>
                <a:spcPct val="90000"/>
              </a:lnSpc>
              <a:spcBef>
                <a:spcPts val="0"/>
              </a:spcBef>
              <a:spcAft>
                <a:spcPts val="0"/>
              </a:spcAft>
              <a:buClr>
                <a:schemeClr val="dk1"/>
              </a:buClr>
              <a:buSzPts val="2800"/>
              <a:buFont typeface="Calibri"/>
              <a:buNone/>
            </a:pPr>
            <a:endParaRPr/>
          </a:p>
        </p:txBody>
      </p:sp>
      <p:sp>
        <p:nvSpPr>
          <p:cNvPr id="307" name="Google Shape;307;p58"/>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309" name="Google Shape;309;p58"/>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9"/>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Scope of the PCP</a:t>
            </a:r>
            <a:endParaRPr/>
          </a:p>
        </p:txBody>
      </p:sp>
      <p:sp>
        <p:nvSpPr>
          <p:cNvPr id="315" name="Google Shape;315;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80000"/>
              </a:lnSpc>
              <a:spcBef>
                <a:spcPts val="1000"/>
              </a:spcBef>
              <a:spcAft>
                <a:spcPts val="0"/>
              </a:spcAft>
              <a:buClr>
                <a:schemeClr val="dk1"/>
              </a:buClr>
              <a:buSzPts val="2800"/>
              <a:buFont typeface="Calibri"/>
              <a:buChar char="•"/>
            </a:pPr>
            <a:r>
              <a:rPr lang="en-US" sz="2590"/>
              <a:t>The ARCHIVER PCP Contracts (for Phases 1, 2 and 3) concern the procurement of R&amp;D services</a:t>
            </a:r>
            <a:endParaRPr/>
          </a:p>
          <a:p>
            <a:pPr marL="457200" lvl="0" indent="-228600" algn="l" rtl="0">
              <a:lnSpc>
                <a:spcPct val="80000"/>
              </a:lnSpc>
              <a:spcBef>
                <a:spcPts val="1000"/>
              </a:spcBef>
              <a:spcAft>
                <a:spcPts val="0"/>
              </a:spcAft>
              <a:buClr>
                <a:schemeClr val="dk1"/>
              </a:buClr>
              <a:buSzPts val="2800"/>
              <a:buFont typeface="Calibri"/>
              <a:buNone/>
            </a:pPr>
            <a:endParaRPr sz="2590"/>
          </a:p>
          <a:p>
            <a:pPr marL="457200" lvl="0" indent="-406400" algn="l" rtl="0">
              <a:lnSpc>
                <a:spcPct val="80000"/>
              </a:lnSpc>
              <a:spcBef>
                <a:spcPts val="1000"/>
              </a:spcBef>
              <a:spcAft>
                <a:spcPts val="0"/>
              </a:spcAft>
              <a:buClr>
                <a:schemeClr val="dk1"/>
              </a:buClr>
              <a:buSzPts val="2800"/>
              <a:buFont typeface="Calibri"/>
              <a:buChar char="•"/>
            </a:pPr>
            <a:r>
              <a:rPr lang="en-US" sz="2590"/>
              <a:t>During the PCP, the Buyers Group will provide first customer feedback, test set-ups, and data for testing (from the deployment scenarios described in the Functional Specifications). The R&amp;D will be done in close contact with the four Buyers.</a:t>
            </a:r>
            <a:endParaRPr/>
          </a:p>
          <a:p>
            <a:pPr marL="457200" lvl="0" indent="-228600" algn="l" rtl="0">
              <a:lnSpc>
                <a:spcPct val="80000"/>
              </a:lnSpc>
              <a:spcBef>
                <a:spcPts val="1000"/>
              </a:spcBef>
              <a:spcAft>
                <a:spcPts val="0"/>
              </a:spcAft>
              <a:buClr>
                <a:schemeClr val="dk1"/>
              </a:buClr>
              <a:buSzPts val="2800"/>
              <a:buFont typeface="Calibri"/>
              <a:buNone/>
            </a:pPr>
            <a:endParaRPr sz="2590"/>
          </a:p>
          <a:p>
            <a:pPr marL="457200" lvl="0" indent="-406400" algn="l" rtl="0">
              <a:lnSpc>
                <a:spcPct val="80000"/>
              </a:lnSpc>
              <a:spcBef>
                <a:spcPts val="1000"/>
              </a:spcBef>
              <a:spcAft>
                <a:spcPts val="0"/>
              </a:spcAft>
              <a:buClr>
                <a:schemeClr val="dk1"/>
              </a:buClr>
              <a:buSzPts val="2800"/>
              <a:buFont typeface="Calibri"/>
              <a:buChar char="•"/>
            </a:pPr>
            <a:r>
              <a:rPr lang="en-US" sz="2590"/>
              <a:t>However, the services developed during the PCP (i.e. the Results) are expected to be applicable to research domains beyond those of the four Buyers.</a:t>
            </a:r>
            <a:endParaRPr sz="2590"/>
          </a:p>
        </p:txBody>
      </p:sp>
      <p:sp>
        <p:nvSpPr>
          <p:cNvPr id="316" name="Google Shape;316;p59"/>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5" name="Google Shape;300;p57">
            <a:extLst>
              <a:ext uri="{FF2B5EF4-FFF2-40B4-BE49-F238E27FC236}">
                <a16:creationId xmlns:a16="http://schemas.microsoft.com/office/drawing/2014/main" id="{786FFB59-6026-C844-8027-0FAF1AD82AC9}"/>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Agenda for today</a:t>
            </a:r>
            <a:endParaRPr/>
          </a:p>
        </p:txBody>
      </p:sp>
      <p:sp>
        <p:nvSpPr>
          <p:cNvPr id="56" name="Google Shape;56;p2"/>
          <p:cNvSpPr txBox="1">
            <a:spLocks noGrp="1"/>
          </p:cNvSpPr>
          <p:nvPr>
            <p:ph type="body" idx="1"/>
          </p:nvPr>
        </p:nvSpPr>
        <p:spPr>
          <a:xfrm>
            <a:off x="1070634" y="1778735"/>
            <a:ext cx="10873947"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4000"/>
              <a:buChar char="•"/>
            </a:pPr>
            <a:r>
              <a:rPr lang="en-US" sz="4000" dirty="0"/>
              <a:t>Key Updates / Technical Questions and Answers</a:t>
            </a:r>
            <a:endParaRPr dirty="0"/>
          </a:p>
          <a:p>
            <a:pPr marL="685800" lvl="1" indent="-228600" algn="l" rtl="0">
              <a:lnSpc>
                <a:spcPct val="90000"/>
              </a:lnSpc>
              <a:spcBef>
                <a:spcPts val="500"/>
              </a:spcBef>
              <a:spcAft>
                <a:spcPts val="0"/>
              </a:spcAft>
              <a:buClr>
                <a:schemeClr val="dk1"/>
              </a:buClr>
              <a:buSzPts val="3600"/>
              <a:buFont typeface="Calibri"/>
              <a:buChar char="•"/>
            </a:pPr>
            <a:r>
              <a:rPr lang="en-US" sz="3600" dirty="0"/>
              <a:t> João Fernandes (CERN)</a:t>
            </a:r>
            <a:endParaRPr dirty="0"/>
          </a:p>
          <a:p>
            <a:pPr marL="685800" lvl="1" indent="-228600" algn="l" rtl="0">
              <a:lnSpc>
                <a:spcPct val="90000"/>
              </a:lnSpc>
              <a:spcBef>
                <a:spcPts val="500"/>
              </a:spcBef>
              <a:spcAft>
                <a:spcPts val="0"/>
              </a:spcAft>
              <a:buClr>
                <a:schemeClr val="dk1"/>
              </a:buClr>
              <a:buSzPts val="3600"/>
              <a:buFont typeface="Calibri"/>
              <a:buChar char="•"/>
            </a:pPr>
            <a:r>
              <a:rPr lang="en-US" sz="3600" dirty="0"/>
              <a:t> Jakub Urban (CERN)</a:t>
            </a:r>
            <a:endParaRPr dirty="0"/>
          </a:p>
          <a:p>
            <a:pPr marL="50800" lvl="0" indent="0" algn="l" rtl="0">
              <a:lnSpc>
                <a:spcPct val="90000"/>
              </a:lnSpc>
              <a:spcBef>
                <a:spcPts val="1000"/>
              </a:spcBef>
              <a:spcAft>
                <a:spcPts val="0"/>
              </a:spcAft>
              <a:buClr>
                <a:schemeClr val="dk1"/>
              </a:buClr>
              <a:buSzPts val="4000"/>
              <a:buFont typeface="Calibri"/>
              <a:buNone/>
            </a:pPr>
            <a:endParaRPr sz="4000" dirty="0"/>
          </a:p>
          <a:p>
            <a:pPr marL="228600" lvl="0" indent="-228600" algn="l" rtl="0">
              <a:lnSpc>
                <a:spcPct val="90000"/>
              </a:lnSpc>
              <a:spcBef>
                <a:spcPts val="1000"/>
              </a:spcBef>
              <a:spcAft>
                <a:spcPts val="0"/>
              </a:spcAft>
              <a:buClr>
                <a:schemeClr val="dk1"/>
              </a:buClr>
              <a:buSzPts val="4000"/>
              <a:buFont typeface="Calibri"/>
              <a:buChar char="•"/>
            </a:pPr>
            <a:r>
              <a:rPr lang="en-US" sz="4000" dirty="0"/>
              <a:t> Procurement Questions and Answers</a:t>
            </a:r>
            <a:endParaRPr sz="4000" dirty="0"/>
          </a:p>
          <a:p>
            <a:pPr marL="685800" lvl="1" indent="-228600" algn="l" rtl="0">
              <a:lnSpc>
                <a:spcPct val="90000"/>
              </a:lnSpc>
              <a:spcBef>
                <a:spcPts val="500"/>
              </a:spcBef>
              <a:spcAft>
                <a:spcPts val="0"/>
              </a:spcAft>
              <a:buClr>
                <a:schemeClr val="dk1"/>
              </a:buClr>
              <a:buSzPts val="3600"/>
              <a:buFont typeface="Calibri"/>
              <a:buChar char="•"/>
            </a:pPr>
            <a:r>
              <a:rPr lang="en-US" sz="3600" dirty="0"/>
              <a:t> Joshua Luke Davison (CERN)</a:t>
            </a:r>
            <a:endParaRPr dirty="0"/>
          </a:p>
        </p:txBody>
      </p:sp>
      <p:sp>
        <p:nvSpPr>
          <p:cNvPr id="57" name="Google Shape;57;p2"/>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lt2"/>
              </a:buClr>
              <a:buSzPts val="1200"/>
              <a:buFont typeface="Calibri"/>
              <a:buNone/>
            </a:pPr>
            <a:fld id="{00000000-1234-1234-1234-123412341234}" type="slidenum">
              <a:rPr lang="en-US"/>
              <a:t>2</a:t>
            </a:fld>
            <a:endParaRPr/>
          </a:p>
        </p:txBody>
      </p:sp>
      <p:pic>
        <p:nvPicPr>
          <p:cNvPr id="58" name="Google Shape;58;p2"/>
          <p:cNvPicPr preferRelativeResize="0"/>
          <p:nvPr/>
        </p:nvPicPr>
        <p:blipFill rotWithShape="1">
          <a:blip r:embed="rId3">
            <a:alphaModFix/>
          </a:blip>
          <a:srcRect/>
          <a:stretch/>
        </p:blipFill>
        <p:spPr>
          <a:xfrm>
            <a:off x="985004" y="1858537"/>
            <a:ext cx="539352" cy="374872"/>
          </a:xfrm>
          <a:prstGeom prst="rect">
            <a:avLst/>
          </a:prstGeom>
          <a:noFill/>
          <a:ln>
            <a:noFill/>
          </a:ln>
        </p:spPr>
      </p:pic>
      <p:pic>
        <p:nvPicPr>
          <p:cNvPr id="59" name="Google Shape;59;p2"/>
          <p:cNvPicPr preferRelativeResize="0"/>
          <p:nvPr/>
        </p:nvPicPr>
        <p:blipFill rotWithShape="1">
          <a:blip r:embed="rId3">
            <a:alphaModFix/>
          </a:blip>
          <a:srcRect/>
          <a:stretch/>
        </p:blipFill>
        <p:spPr>
          <a:xfrm>
            <a:off x="985004" y="4345037"/>
            <a:ext cx="539352" cy="374872"/>
          </a:xfrm>
          <a:prstGeom prst="rect">
            <a:avLst/>
          </a:prstGeom>
          <a:noFill/>
          <a:ln>
            <a:noFill/>
          </a:ln>
        </p:spPr>
      </p:pic>
      <p:sp>
        <p:nvSpPr>
          <p:cNvPr id="7" name="Google Shape;82;p49">
            <a:extLst>
              <a:ext uri="{FF2B5EF4-FFF2-40B4-BE49-F238E27FC236}">
                <a16:creationId xmlns:a16="http://schemas.microsoft.com/office/drawing/2014/main" id="{CDBC5327-C69F-0844-A298-E8219936DA3E}"/>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Information Session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0"/>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Commercialisation of the Results</a:t>
            </a:r>
            <a:endParaRPr/>
          </a:p>
        </p:txBody>
      </p:sp>
      <p:sp>
        <p:nvSpPr>
          <p:cNvPr id="322" name="Google Shape;322;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dk1"/>
              </a:buClr>
              <a:buSzPts val="2800"/>
              <a:buFont typeface="Calibri"/>
              <a:buChar char="•"/>
            </a:pPr>
            <a:r>
              <a:rPr lang="en-US"/>
              <a:t>The Results are owned by the Contractor and are expected to be commercialized after the end of the PCP:</a:t>
            </a:r>
            <a:endParaRPr/>
          </a:p>
          <a:p>
            <a:pPr marL="914400" lvl="1" indent="-381000" algn="l" rtl="0">
              <a:lnSpc>
                <a:spcPct val="90000"/>
              </a:lnSpc>
              <a:spcBef>
                <a:spcPts val="500"/>
              </a:spcBef>
              <a:spcAft>
                <a:spcPts val="0"/>
              </a:spcAft>
              <a:buSzPts val="2400"/>
              <a:buChar char="•"/>
            </a:pPr>
            <a:r>
              <a:rPr lang="en-US"/>
              <a:t>The RfT contains information about the possible future market;</a:t>
            </a:r>
            <a:endParaRPr/>
          </a:p>
          <a:p>
            <a:pPr marL="914400" lvl="1" indent="-381000" algn="l" rtl="0">
              <a:lnSpc>
                <a:spcPct val="90000"/>
              </a:lnSpc>
              <a:spcBef>
                <a:spcPts val="500"/>
              </a:spcBef>
              <a:spcAft>
                <a:spcPts val="0"/>
              </a:spcAft>
              <a:buSzPts val="2400"/>
              <a:buChar char="•"/>
            </a:pPr>
            <a:r>
              <a:rPr lang="en-US"/>
              <a:t>The buyers have foreseen the option to purchase pilot-scale services after the end of the PCP;</a:t>
            </a:r>
            <a:endParaRPr/>
          </a:p>
          <a:p>
            <a:pPr marL="914400" lvl="1" indent="-381000" algn="l" rtl="0">
              <a:lnSpc>
                <a:spcPct val="90000"/>
              </a:lnSpc>
              <a:spcBef>
                <a:spcPts val="500"/>
              </a:spcBef>
              <a:spcAft>
                <a:spcPts val="0"/>
              </a:spcAft>
              <a:buSzPts val="2400"/>
              <a:buChar char="•"/>
            </a:pPr>
            <a:r>
              <a:rPr lang="en-US"/>
              <a:t>There is a growing list of early adopters interested in following the PCP and potentially purchasing the Results.</a:t>
            </a:r>
            <a:endParaRPr/>
          </a:p>
        </p:txBody>
      </p:sp>
      <p:sp>
        <p:nvSpPr>
          <p:cNvPr id="323" name="Google Shape;323;p60"/>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5" name="Google Shape;300;p57">
            <a:extLst>
              <a:ext uri="{FF2B5EF4-FFF2-40B4-BE49-F238E27FC236}">
                <a16:creationId xmlns:a16="http://schemas.microsoft.com/office/drawing/2014/main" id="{E8A2296C-626E-2B44-958E-2D3B6880F25F}"/>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1"/>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Commercialisation of the Results</a:t>
            </a:r>
            <a:endParaRPr/>
          </a:p>
        </p:txBody>
      </p:sp>
      <p:sp>
        <p:nvSpPr>
          <p:cNvPr id="329" name="Google Shape;329;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dk1"/>
              </a:buClr>
              <a:buSzPts val="2800"/>
              <a:buFont typeface="Calibri"/>
              <a:buChar char="•"/>
            </a:pPr>
            <a:r>
              <a:rPr lang="en-US" dirty="0"/>
              <a:t>The evaluation of the Tenders takes into account the Tenderer’s future commercialization of the Results in several ways:</a:t>
            </a:r>
            <a:endParaRPr dirty="0"/>
          </a:p>
          <a:p>
            <a:pPr marL="914400" lvl="1" indent="-381000" algn="l" rtl="0">
              <a:lnSpc>
                <a:spcPct val="90000"/>
              </a:lnSpc>
              <a:spcBef>
                <a:spcPts val="500"/>
              </a:spcBef>
              <a:spcAft>
                <a:spcPts val="0"/>
              </a:spcAft>
              <a:buSzPts val="2400"/>
              <a:buChar char="•"/>
            </a:pPr>
            <a:r>
              <a:rPr lang="en-US" dirty="0"/>
              <a:t>The Tenderer must demonstrate competence needed to </a:t>
            </a:r>
            <a:r>
              <a:rPr lang="en-US" dirty="0" err="1"/>
              <a:t>commercialise</a:t>
            </a:r>
            <a:r>
              <a:rPr lang="en-US" dirty="0"/>
              <a:t> and protect the Results;</a:t>
            </a:r>
            <a:endParaRPr dirty="0"/>
          </a:p>
          <a:p>
            <a:pPr marL="914400" lvl="1" indent="-381000" algn="l" rtl="0">
              <a:lnSpc>
                <a:spcPct val="90000"/>
              </a:lnSpc>
              <a:spcBef>
                <a:spcPts val="500"/>
              </a:spcBef>
              <a:spcAft>
                <a:spcPts val="0"/>
              </a:spcAft>
              <a:buSzPts val="2400"/>
              <a:buChar char="•"/>
            </a:pPr>
            <a:r>
              <a:rPr lang="en-US" dirty="0"/>
              <a:t>Tenders will be scored on the proposed commercialization plan for the Results;</a:t>
            </a:r>
            <a:endParaRPr dirty="0"/>
          </a:p>
          <a:p>
            <a:pPr marL="914400" lvl="1" indent="-381000" algn="l" rtl="0">
              <a:lnSpc>
                <a:spcPct val="90000"/>
              </a:lnSpc>
              <a:spcBef>
                <a:spcPts val="500"/>
              </a:spcBef>
              <a:spcAft>
                <a:spcPts val="0"/>
              </a:spcAft>
              <a:buSzPts val="2400"/>
              <a:buChar char="•"/>
            </a:pPr>
            <a:r>
              <a:rPr lang="en-US" dirty="0"/>
              <a:t>Tenders will be scored based on the degree to which the total cost of the future services is considered by design and based on the future SLA applicable to the services;</a:t>
            </a:r>
            <a:endParaRPr dirty="0"/>
          </a:p>
          <a:p>
            <a:pPr marL="914400" lvl="1" indent="-228600" algn="l" rtl="0">
              <a:lnSpc>
                <a:spcPct val="90000"/>
              </a:lnSpc>
              <a:spcBef>
                <a:spcPts val="500"/>
              </a:spcBef>
              <a:spcAft>
                <a:spcPts val="0"/>
              </a:spcAft>
              <a:buSzPts val="2400"/>
              <a:buNone/>
            </a:pPr>
            <a:endParaRPr dirty="0"/>
          </a:p>
        </p:txBody>
      </p:sp>
      <p:sp>
        <p:nvSpPr>
          <p:cNvPr id="330" name="Google Shape;330;p61"/>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5" name="Google Shape;300;p57">
            <a:extLst>
              <a:ext uri="{FF2B5EF4-FFF2-40B4-BE49-F238E27FC236}">
                <a16:creationId xmlns:a16="http://schemas.microsoft.com/office/drawing/2014/main" id="{385E1CC1-3A52-E245-B241-18E7F0B7EF21}"/>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txBox="1">
            <a:spLocks noGrp="1"/>
          </p:cNvSpPr>
          <p:nvPr>
            <p:ph type="title"/>
          </p:nvPr>
        </p:nvSpPr>
        <p:spPr>
          <a:xfrm>
            <a:off x="838199" y="586597"/>
            <a:ext cx="11015133"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Intellectual Property Ownership</a:t>
            </a:r>
            <a:endParaRPr/>
          </a:p>
        </p:txBody>
      </p:sp>
      <p:sp>
        <p:nvSpPr>
          <p:cNvPr id="338" name="Google Shape;338;p17"/>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cxnSp>
        <p:nvCxnSpPr>
          <p:cNvPr id="339" name="Google Shape;339;p17"/>
          <p:cNvCxnSpPr/>
          <p:nvPr/>
        </p:nvCxnSpPr>
        <p:spPr>
          <a:xfrm>
            <a:off x="2475345" y="3164906"/>
            <a:ext cx="7617889" cy="0"/>
          </a:xfrm>
          <a:prstGeom prst="straightConnector1">
            <a:avLst/>
          </a:prstGeom>
          <a:noFill/>
          <a:ln w="50800" cap="flat" cmpd="sng">
            <a:solidFill>
              <a:schemeClr val="accent1"/>
            </a:solidFill>
            <a:prstDash val="solid"/>
            <a:miter lim="800000"/>
            <a:headEnd type="none" w="sm" len="sm"/>
            <a:tailEnd type="triangle" w="med" len="med"/>
          </a:ln>
        </p:spPr>
      </p:cxnSp>
      <p:cxnSp>
        <p:nvCxnSpPr>
          <p:cNvPr id="340" name="Google Shape;340;p17"/>
          <p:cNvCxnSpPr/>
          <p:nvPr/>
        </p:nvCxnSpPr>
        <p:spPr>
          <a:xfrm>
            <a:off x="2475345" y="4388724"/>
            <a:ext cx="7617889" cy="0"/>
          </a:xfrm>
          <a:prstGeom prst="straightConnector1">
            <a:avLst/>
          </a:prstGeom>
          <a:noFill/>
          <a:ln w="50800" cap="flat" cmpd="sng">
            <a:solidFill>
              <a:schemeClr val="accent1"/>
            </a:solidFill>
            <a:prstDash val="solid"/>
            <a:miter lim="800000"/>
            <a:headEnd type="none" w="sm" len="sm"/>
            <a:tailEnd type="triangle" w="med" len="med"/>
          </a:ln>
        </p:spPr>
      </p:cxnSp>
      <p:cxnSp>
        <p:nvCxnSpPr>
          <p:cNvPr id="341" name="Google Shape;341;p17"/>
          <p:cNvCxnSpPr/>
          <p:nvPr/>
        </p:nvCxnSpPr>
        <p:spPr>
          <a:xfrm>
            <a:off x="4899889" y="2146596"/>
            <a:ext cx="0" cy="3260437"/>
          </a:xfrm>
          <a:prstGeom prst="straightConnector1">
            <a:avLst/>
          </a:prstGeom>
          <a:noFill/>
          <a:ln w="50800" cap="flat" cmpd="sng">
            <a:solidFill>
              <a:schemeClr val="accent1"/>
            </a:solidFill>
            <a:prstDash val="solid"/>
            <a:miter lim="800000"/>
            <a:headEnd type="none" w="sm" len="sm"/>
            <a:tailEnd type="none" w="sm" len="sm"/>
          </a:ln>
        </p:spPr>
      </p:cxnSp>
      <p:sp>
        <p:nvSpPr>
          <p:cNvPr id="342" name="Google Shape;342;p17"/>
          <p:cNvSpPr txBox="1"/>
          <p:nvPr/>
        </p:nvSpPr>
        <p:spPr>
          <a:xfrm>
            <a:off x="838200" y="3431431"/>
            <a:ext cx="1341567"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Framework Agreement</a:t>
            </a:r>
            <a:endParaRPr sz="1800" b="0" i="0" u="none" strike="noStrike" cap="none">
              <a:solidFill>
                <a:schemeClr val="dk1"/>
              </a:solidFill>
              <a:latin typeface="Calibri"/>
              <a:ea typeface="Calibri"/>
              <a:cs typeface="Calibri"/>
              <a:sym typeface="Calibri"/>
            </a:endParaRPr>
          </a:p>
        </p:txBody>
      </p:sp>
      <p:sp>
        <p:nvSpPr>
          <p:cNvPr id="343" name="Google Shape;343;p17"/>
          <p:cNvSpPr txBox="1"/>
          <p:nvPr/>
        </p:nvSpPr>
        <p:spPr>
          <a:xfrm>
            <a:off x="2709217" y="2407853"/>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Background IP</a:t>
            </a:r>
            <a:endParaRPr sz="2400" b="0" i="0" u="none" strike="noStrike" cap="none">
              <a:solidFill>
                <a:schemeClr val="dk1"/>
              </a:solidFill>
              <a:latin typeface="Calibri"/>
              <a:ea typeface="Calibri"/>
              <a:cs typeface="Calibri"/>
              <a:sym typeface="Calibri"/>
            </a:endParaRPr>
          </a:p>
        </p:txBody>
      </p:sp>
      <p:sp>
        <p:nvSpPr>
          <p:cNvPr id="344" name="Google Shape;344;p17"/>
          <p:cNvSpPr txBox="1"/>
          <p:nvPr/>
        </p:nvSpPr>
        <p:spPr>
          <a:xfrm>
            <a:off x="794988" y="4700504"/>
            <a:ext cx="1341567"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Contractor (you)</a:t>
            </a:r>
            <a:endParaRPr sz="1800" b="0" i="0" u="none" strike="noStrike" cap="none">
              <a:solidFill>
                <a:schemeClr val="dk1"/>
              </a:solidFill>
              <a:latin typeface="Calibri"/>
              <a:ea typeface="Calibri"/>
              <a:cs typeface="Calibri"/>
              <a:sym typeface="Calibri"/>
            </a:endParaRPr>
          </a:p>
        </p:txBody>
      </p:sp>
      <p:sp>
        <p:nvSpPr>
          <p:cNvPr id="345" name="Google Shape;345;p17"/>
          <p:cNvSpPr txBox="1"/>
          <p:nvPr/>
        </p:nvSpPr>
        <p:spPr>
          <a:xfrm>
            <a:off x="9715782" y="4359549"/>
            <a:ext cx="1341567" cy="4485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Time</a:t>
            </a:r>
            <a:endParaRPr sz="1800" b="0" i="0" u="none" strike="noStrike" cap="none">
              <a:solidFill>
                <a:schemeClr val="dk1"/>
              </a:solidFill>
              <a:latin typeface="Calibri"/>
              <a:ea typeface="Calibri"/>
              <a:cs typeface="Calibri"/>
              <a:sym typeface="Calibri"/>
            </a:endParaRPr>
          </a:p>
        </p:txBody>
      </p:sp>
      <p:sp>
        <p:nvSpPr>
          <p:cNvPr id="346" name="Google Shape;346;p17"/>
          <p:cNvSpPr txBox="1"/>
          <p:nvPr/>
        </p:nvSpPr>
        <p:spPr>
          <a:xfrm>
            <a:off x="3753439" y="5439168"/>
            <a:ext cx="2033149" cy="915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Signature of the Framework Agreement</a:t>
            </a:r>
            <a:endParaRPr sz="1800" b="0" i="0" u="none" strike="noStrike" cap="none">
              <a:solidFill>
                <a:schemeClr val="dk1"/>
              </a:solidFill>
              <a:latin typeface="Calibri"/>
              <a:ea typeface="Calibri"/>
              <a:cs typeface="Calibri"/>
              <a:sym typeface="Calibri"/>
            </a:endParaRPr>
          </a:p>
        </p:txBody>
      </p:sp>
      <p:sp>
        <p:nvSpPr>
          <p:cNvPr id="347" name="Google Shape;347;p17"/>
          <p:cNvSpPr txBox="1"/>
          <p:nvPr/>
        </p:nvSpPr>
        <p:spPr>
          <a:xfrm>
            <a:off x="904177" y="2322945"/>
            <a:ext cx="1341567"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Buyers Group</a:t>
            </a:r>
            <a:endParaRPr sz="1800" b="0" i="0" u="none" strike="noStrike" cap="none">
              <a:solidFill>
                <a:schemeClr val="dk1"/>
              </a:solidFill>
              <a:latin typeface="Calibri"/>
              <a:ea typeface="Calibri"/>
              <a:cs typeface="Calibri"/>
              <a:sym typeface="Calibri"/>
            </a:endParaRPr>
          </a:p>
        </p:txBody>
      </p:sp>
      <p:sp>
        <p:nvSpPr>
          <p:cNvPr id="348" name="Google Shape;348;p17"/>
          <p:cNvSpPr txBox="1"/>
          <p:nvPr/>
        </p:nvSpPr>
        <p:spPr>
          <a:xfrm>
            <a:off x="2709217" y="4607961"/>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Background IP</a:t>
            </a:r>
            <a:endParaRPr sz="2400" b="0" i="0" u="none" strike="noStrike" cap="none">
              <a:solidFill>
                <a:schemeClr val="dk1"/>
              </a:solidFill>
              <a:latin typeface="Calibri"/>
              <a:ea typeface="Calibri"/>
              <a:cs typeface="Calibri"/>
              <a:sym typeface="Calibri"/>
            </a:endParaRPr>
          </a:p>
        </p:txBody>
      </p:sp>
      <p:sp>
        <p:nvSpPr>
          <p:cNvPr id="349" name="Google Shape;349;p17"/>
          <p:cNvSpPr txBox="1"/>
          <p:nvPr/>
        </p:nvSpPr>
        <p:spPr>
          <a:xfrm>
            <a:off x="5578776" y="4719896"/>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Sideground IP</a:t>
            </a:r>
            <a:endParaRPr sz="2400" b="0" i="0" u="none" strike="noStrike" cap="none">
              <a:solidFill>
                <a:schemeClr val="dk1"/>
              </a:solidFill>
              <a:latin typeface="Calibri"/>
              <a:ea typeface="Calibri"/>
              <a:cs typeface="Calibri"/>
              <a:sym typeface="Calibri"/>
            </a:endParaRPr>
          </a:p>
        </p:txBody>
      </p:sp>
      <p:sp>
        <p:nvSpPr>
          <p:cNvPr id="350" name="Google Shape;350;p17"/>
          <p:cNvSpPr txBox="1"/>
          <p:nvPr/>
        </p:nvSpPr>
        <p:spPr>
          <a:xfrm>
            <a:off x="5578776" y="3547447"/>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Results</a:t>
            </a:r>
            <a:endParaRPr sz="2400" b="0" i="0" u="none" strike="noStrike" cap="none">
              <a:solidFill>
                <a:schemeClr val="dk1"/>
              </a:solidFill>
              <a:latin typeface="Calibri"/>
              <a:ea typeface="Calibri"/>
              <a:cs typeface="Calibri"/>
              <a:sym typeface="Calibri"/>
            </a:endParaRPr>
          </a:p>
        </p:txBody>
      </p:sp>
      <p:sp>
        <p:nvSpPr>
          <p:cNvPr id="351" name="Google Shape;351;p17"/>
          <p:cNvSpPr txBox="1"/>
          <p:nvPr/>
        </p:nvSpPr>
        <p:spPr>
          <a:xfrm>
            <a:off x="5578776" y="2407853"/>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Sideground IP</a:t>
            </a:r>
            <a:endParaRPr sz="2400" b="0" i="0" u="none" strike="noStrike" cap="none">
              <a:solidFill>
                <a:schemeClr val="dk1"/>
              </a:solidFill>
              <a:latin typeface="Calibri"/>
              <a:ea typeface="Calibri"/>
              <a:cs typeface="Calibri"/>
              <a:sym typeface="Calibri"/>
            </a:endParaRPr>
          </a:p>
        </p:txBody>
      </p:sp>
      <p:cxnSp>
        <p:nvCxnSpPr>
          <p:cNvPr id="352" name="Google Shape;352;p17"/>
          <p:cNvCxnSpPr/>
          <p:nvPr/>
        </p:nvCxnSpPr>
        <p:spPr>
          <a:xfrm>
            <a:off x="8257307" y="2122983"/>
            <a:ext cx="0" cy="3260437"/>
          </a:xfrm>
          <a:prstGeom prst="straightConnector1">
            <a:avLst/>
          </a:prstGeom>
          <a:noFill/>
          <a:ln w="50800" cap="flat" cmpd="sng">
            <a:solidFill>
              <a:schemeClr val="accent1"/>
            </a:solidFill>
            <a:prstDash val="solid"/>
            <a:miter lim="800000"/>
            <a:headEnd type="none" w="sm" len="sm"/>
            <a:tailEnd type="none" w="sm" len="sm"/>
          </a:ln>
        </p:spPr>
      </p:cxnSp>
      <p:sp>
        <p:nvSpPr>
          <p:cNvPr id="353" name="Google Shape;353;p17"/>
          <p:cNvSpPr txBox="1"/>
          <p:nvPr/>
        </p:nvSpPr>
        <p:spPr>
          <a:xfrm>
            <a:off x="7240732" y="5434849"/>
            <a:ext cx="2033149" cy="915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End of the Framework Agreement</a:t>
            </a:r>
            <a:endParaRPr sz="1800" b="0" i="0" u="none" strike="noStrike" cap="none">
              <a:solidFill>
                <a:schemeClr val="dk1"/>
              </a:solidFill>
              <a:latin typeface="Calibri"/>
              <a:ea typeface="Calibri"/>
              <a:cs typeface="Calibri"/>
              <a:sym typeface="Calibri"/>
            </a:endParaRPr>
          </a:p>
        </p:txBody>
      </p:sp>
      <p:sp>
        <p:nvSpPr>
          <p:cNvPr id="21" name="Google Shape;300;p57">
            <a:extLst>
              <a:ext uri="{FF2B5EF4-FFF2-40B4-BE49-F238E27FC236}">
                <a16:creationId xmlns:a16="http://schemas.microsoft.com/office/drawing/2014/main" id="{6F8BA848-17E4-3544-AC36-9F8187B8D818}"/>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8"/>
          <p:cNvSpPr txBox="1">
            <a:spLocks noGrp="1"/>
          </p:cNvSpPr>
          <p:nvPr>
            <p:ph type="title"/>
          </p:nvPr>
        </p:nvSpPr>
        <p:spPr>
          <a:xfrm>
            <a:off x="838199" y="586597"/>
            <a:ext cx="11015133"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Intellectual Property Ownership (Traditional R&amp;D Contract)</a:t>
            </a:r>
            <a:endParaRPr/>
          </a:p>
        </p:txBody>
      </p:sp>
      <p:sp>
        <p:nvSpPr>
          <p:cNvPr id="361" name="Google Shape;361;p18"/>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cxnSp>
        <p:nvCxnSpPr>
          <p:cNvPr id="362" name="Google Shape;362;p18"/>
          <p:cNvCxnSpPr/>
          <p:nvPr/>
        </p:nvCxnSpPr>
        <p:spPr>
          <a:xfrm>
            <a:off x="2475345" y="3164906"/>
            <a:ext cx="7617889" cy="0"/>
          </a:xfrm>
          <a:prstGeom prst="straightConnector1">
            <a:avLst/>
          </a:prstGeom>
          <a:noFill/>
          <a:ln w="50800" cap="flat" cmpd="sng">
            <a:solidFill>
              <a:schemeClr val="accent1"/>
            </a:solidFill>
            <a:prstDash val="solid"/>
            <a:miter lim="800000"/>
            <a:headEnd type="none" w="sm" len="sm"/>
            <a:tailEnd type="triangle" w="med" len="med"/>
          </a:ln>
        </p:spPr>
      </p:cxnSp>
      <p:cxnSp>
        <p:nvCxnSpPr>
          <p:cNvPr id="363" name="Google Shape;363;p18"/>
          <p:cNvCxnSpPr/>
          <p:nvPr/>
        </p:nvCxnSpPr>
        <p:spPr>
          <a:xfrm>
            <a:off x="2475345" y="4388724"/>
            <a:ext cx="7617889" cy="0"/>
          </a:xfrm>
          <a:prstGeom prst="straightConnector1">
            <a:avLst/>
          </a:prstGeom>
          <a:noFill/>
          <a:ln w="50800" cap="flat" cmpd="sng">
            <a:solidFill>
              <a:schemeClr val="accent1"/>
            </a:solidFill>
            <a:prstDash val="solid"/>
            <a:miter lim="800000"/>
            <a:headEnd type="none" w="sm" len="sm"/>
            <a:tailEnd type="triangle" w="med" len="med"/>
          </a:ln>
        </p:spPr>
      </p:cxnSp>
      <p:cxnSp>
        <p:nvCxnSpPr>
          <p:cNvPr id="364" name="Google Shape;364;p18"/>
          <p:cNvCxnSpPr/>
          <p:nvPr/>
        </p:nvCxnSpPr>
        <p:spPr>
          <a:xfrm>
            <a:off x="4899889" y="2146596"/>
            <a:ext cx="0" cy="3260437"/>
          </a:xfrm>
          <a:prstGeom prst="straightConnector1">
            <a:avLst/>
          </a:prstGeom>
          <a:noFill/>
          <a:ln w="50800" cap="flat" cmpd="sng">
            <a:solidFill>
              <a:schemeClr val="accent1"/>
            </a:solidFill>
            <a:prstDash val="solid"/>
            <a:miter lim="800000"/>
            <a:headEnd type="none" w="sm" len="sm"/>
            <a:tailEnd type="none" w="sm" len="sm"/>
          </a:ln>
        </p:spPr>
      </p:cxnSp>
      <p:sp>
        <p:nvSpPr>
          <p:cNvPr id="365" name="Google Shape;365;p18"/>
          <p:cNvSpPr txBox="1"/>
          <p:nvPr/>
        </p:nvSpPr>
        <p:spPr>
          <a:xfrm>
            <a:off x="838200" y="3431431"/>
            <a:ext cx="1341567"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Framework Agreement</a:t>
            </a:r>
            <a:endParaRPr sz="1800" b="0" i="0" u="none" strike="noStrike" cap="none">
              <a:solidFill>
                <a:schemeClr val="dk1"/>
              </a:solidFill>
              <a:latin typeface="Calibri"/>
              <a:ea typeface="Calibri"/>
              <a:cs typeface="Calibri"/>
              <a:sym typeface="Calibri"/>
            </a:endParaRPr>
          </a:p>
        </p:txBody>
      </p:sp>
      <p:sp>
        <p:nvSpPr>
          <p:cNvPr id="366" name="Google Shape;366;p18"/>
          <p:cNvSpPr txBox="1"/>
          <p:nvPr/>
        </p:nvSpPr>
        <p:spPr>
          <a:xfrm>
            <a:off x="2709217" y="2407853"/>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Background IP</a:t>
            </a:r>
            <a:endParaRPr sz="2400" b="0" i="0" u="none" strike="noStrike" cap="none">
              <a:solidFill>
                <a:schemeClr val="dk1"/>
              </a:solidFill>
              <a:latin typeface="Calibri"/>
              <a:ea typeface="Calibri"/>
              <a:cs typeface="Calibri"/>
              <a:sym typeface="Calibri"/>
            </a:endParaRPr>
          </a:p>
        </p:txBody>
      </p:sp>
      <p:sp>
        <p:nvSpPr>
          <p:cNvPr id="367" name="Google Shape;367;p18"/>
          <p:cNvSpPr txBox="1"/>
          <p:nvPr/>
        </p:nvSpPr>
        <p:spPr>
          <a:xfrm>
            <a:off x="794988" y="4700504"/>
            <a:ext cx="1341567"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Contractor (you)</a:t>
            </a:r>
            <a:endParaRPr sz="1800" b="0" i="0" u="none" strike="noStrike" cap="none">
              <a:solidFill>
                <a:schemeClr val="dk1"/>
              </a:solidFill>
              <a:latin typeface="Calibri"/>
              <a:ea typeface="Calibri"/>
              <a:cs typeface="Calibri"/>
              <a:sym typeface="Calibri"/>
            </a:endParaRPr>
          </a:p>
        </p:txBody>
      </p:sp>
      <p:sp>
        <p:nvSpPr>
          <p:cNvPr id="368" name="Google Shape;368;p18"/>
          <p:cNvSpPr txBox="1"/>
          <p:nvPr/>
        </p:nvSpPr>
        <p:spPr>
          <a:xfrm>
            <a:off x="9715782" y="4359549"/>
            <a:ext cx="1341567" cy="4485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Time</a:t>
            </a:r>
            <a:endParaRPr sz="1800" b="0" i="0" u="none" strike="noStrike" cap="none">
              <a:solidFill>
                <a:schemeClr val="dk1"/>
              </a:solidFill>
              <a:latin typeface="Calibri"/>
              <a:ea typeface="Calibri"/>
              <a:cs typeface="Calibri"/>
              <a:sym typeface="Calibri"/>
            </a:endParaRPr>
          </a:p>
        </p:txBody>
      </p:sp>
      <p:sp>
        <p:nvSpPr>
          <p:cNvPr id="369" name="Google Shape;369;p18"/>
          <p:cNvSpPr txBox="1"/>
          <p:nvPr/>
        </p:nvSpPr>
        <p:spPr>
          <a:xfrm>
            <a:off x="3753439" y="5439168"/>
            <a:ext cx="2033149" cy="915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Signature of the Framework Agreement</a:t>
            </a:r>
            <a:endParaRPr sz="1800" b="0" i="0" u="none" strike="noStrike" cap="none">
              <a:solidFill>
                <a:schemeClr val="dk1"/>
              </a:solidFill>
              <a:latin typeface="Calibri"/>
              <a:ea typeface="Calibri"/>
              <a:cs typeface="Calibri"/>
              <a:sym typeface="Calibri"/>
            </a:endParaRPr>
          </a:p>
        </p:txBody>
      </p:sp>
      <p:sp>
        <p:nvSpPr>
          <p:cNvPr id="370" name="Google Shape;370;p18"/>
          <p:cNvSpPr txBox="1"/>
          <p:nvPr/>
        </p:nvSpPr>
        <p:spPr>
          <a:xfrm>
            <a:off x="904177" y="2322945"/>
            <a:ext cx="1341567"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Buyers Group</a:t>
            </a:r>
            <a:endParaRPr sz="1800" b="0" i="0" u="none" strike="noStrike" cap="none">
              <a:solidFill>
                <a:schemeClr val="dk1"/>
              </a:solidFill>
              <a:latin typeface="Calibri"/>
              <a:ea typeface="Calibri"/>
              <a:cs typeface="Calibri"/>
              <a:sym typeface="Calibri"/>
            </a:endParaRPr>
          </a:p>
        </p:txBody>
      </p:sp>
      <p:sp>
        <p:nvSpPr>
          <p:cNvPr id="371" name="Google Shape;371;p18"/>
          <p:cNvSpPr txBox="1"/>
          <p:nvPr/>
        </p:nvSpPr>
        <p:spPr>
          <a:xfrm>
            <a:off x="2709217" y="4607961"/>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Background IP</a:t>
            </a:r>
            <a:endParaRPr sz="2400" b="0" i="0" u="none" strike="noStrike" cap="none">
              <a:solidFill>
                <a:schemeClr val="dk1"/>
              </a:solidFill>
              <a:latin typeface="Calibri"/>
              <a:ea typeface="Calibri"/>
              <a:cs typeface="Calibri"/>
              <a:sym typeface="Calibri"/>
            </a:endParaRPr>
          </a:p>
        </p:txBody>
      </p:sp>
      <p:sp>
        <p:nvSpPr>
          <p:cNvPr id="372" name="Google Shape;372;p18"/>
          <p:cNvSpPr txBox="1"/>
          <p:nvPr/>
        </p:nvSpPr>
        <p:spPr>
          <a:xfrm>
            <a:off x="5578776" y="4719896"/>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Sideground IP</a:t>
            </a:r>
            <a:endParaRPr sz="2400" b="0" i="0" u="none" strike="noStrike" cap="none">
              <a:solidFill>
                <a:schemeClr val="dk1"/>
              </a:solidFill>
              <a:latin typeface="Calibri"/>
              <a:ea typeface="Calibri"/>
              <a:cs typeface="Calibri"/>
              <a:sym typeface="Calibri"/>
            </a:endParaRPr>
          </a:p>
        </p:txBody>
      </p:sp>
      <p:sp>
        <p:nvSpPr>
          <p:cNvPr id="373" name="Google Shape;373;p18"/>
          <p:cNvSpPr txBox="1"/>
          <p:nvPr/>
        </p:nvSpPr>
        <p:spPr>
          <a:xfrm>
            <a:off x="5578776" y="3547447"/>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Results</a:t>
            </a:r>
            <a:endParaRPr sz="2400" b="0" i="0" u="none" strike="noStrike" cap="none">
              <a:solidFill>
                <a:schemeClr val="dk1"/>
              </a:solidFill>
              <a:latin typeface="Calibri"/>
              <a:ea typeface="Calibri"/>
              <a:cs typeface="Calibri"/>
              <a:sym typeface="Calibri"/>
            </a:endParaRPr>
          </a:p>
        </p:txBody>
      </p:sp>
      <p:sp>
        <p:nvSpPr>
          <p:cNvPr id="374" name="Google Shape;374;p18"/>
          <p:cNvSpPr txBox="1"/>
          <p:nvPr/>
        </p:nvSpPr>
        <p:spPr>
          <a:xfrm>
            <a:off x="5578776" y="2407853"/>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Sideground IP</a:t>
            </a:r>
            <a:endParaRPr sz="2400" b="0" i="0" u="none" strike="noStrike" cap="none">
              <a:solidFill>
                <a:schemeClr val="dk1"/>
              </a:solidFill>
              <a:latin typeface="Calibri"/>
              <a:ea typeface="Calibri"/>
              <a:cs typeface="Calibri"/>
              <a:sym typeface="Calibri"/>
            </a:endParaRPr>
          </a:p>
        </p:txBody>
      </p:sp>
      <p:cxnSp>
        <p:nvCxnSpPr>
          <p:cNvPr id="375" name="Google Shape;375;p18"/>
          <p:cNvCxnSpPr/>
          <p:nvPr/>
        </p:nvCxnSpPr>
        <p:spPr>
          <a:xfrm>
            <a:off x="8257307" y="2122983"/>
            <a:ext cx="0" cy="3260437"/>
          </a:xfrm>
          <a:prstGeom prst="straightConnector1">
            <a:avLst/>
          </a:prstGeom>
          <a:noFill/>
          <a:ln w="50800" cap="flat" cmpd="sng">
            <a:solidFill>
              <a:schemeClr val="accent1"/>
            </a:solidFill>
            <a:prstDash val="solid"/>
            <a:miter lim="800000"/>
            <a:headEnd type="none" w="sm" len="sm"/>
            <a:tailEnd type="none" w="sm" len="sm"/>
          </a:ln>
        </p:spPr>
      </p:cxnSp>
      <p:sp>
        <p:nvSpPr>
          <p:cNvPr id="376" name="Google Shape;376;p18"/>
          <p:cNvSpPr txBox="1"/>
          <p:nvPr/>
        </p:nvSpPr>
        <p:spPr>
          <a:xfrm>
            <a:off x="7240732" y="5434849"/>
            <a:ext cx="2033149" cy="915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End of the Framework Agreement</a:t>
            </a:r>
            <a:endParaRPr sz="1800" b="0" i="0" u="none" strike="noStrike" cap="none">
              <a:solidFill>
                <a:schemeClr val="dk1"/>
              </a:solidFill>
              <a:latin typeface="Calibri"/>
              <a:ea typeface="Calibri"/>
              <a:cs typeface="Calibri"/>
              <a:sym typeface="Calibri"/>
            </a:endParaRPr>
          </a:p>
        </p:txBody>
      </p:sp>
      <p:sp>
        <p:nvSpPr>
          <p:cNvPr id="377" name="Google Shape;377;p18"/>
          <p:cNvSpPr/>
          <p:nvPr/>
        </p:nvSpPr>
        <p:spPr>
          <a:xfrm>
            <a:off x="2475345" y="2122983"/>
            <a:ext cx="5781962" cy="2265741"/>
          </a:xfrm>
          <a:prstGeom prst="rect">
            <a:avLst/>
          </a:prstGeom>
          <a:solidFill>
            <a:schemeClr val="accent2">
              <a:alpha val="4156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p18"/>
          <p:cNvSpPr/>
          <p:nvPr/>
        </p:nvSpPr>
        <p:spPr>
          <a:xfrm>
            <a:off x="8552884" y="1794702"/>
            <a:ext cx="3472875" cy="436226"/>
          </a:xfrm>
          <a:prstGeom prst="rect">
            <a:avLst/>
          </a:prstGeom>
          <a:solidFill>
            <a:schemeClr val="accent2">
              <a:alpha val="4156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IP owned by the Buyers Group</a:t>
            </a:r>
            <a:endParaRPr sz="1800" b="0" i="0" u="none" strike="noStrike" cap="none">
              <a:solidFill>
                <a:schemeClr val="lt1"/>
              </a:solidFill>
              <a:latin typeface="Calibri"/>
              <a:ea typeface="Calibri"/>
              <a:cs typeface="Calibri"/>
              <a:sym typeface="Calibri"/>
            </a:endParaRPr>
          </a:p>
        </p:txBody>
      </p:sp>
      <p:sp>
        <p:nvSpPr>
          <p:cNvPr id="379" name="Google Shape;379;p18"/>
          <p:cNvSpPr/>
          <p:nvPr/>
        </p:nvSpPr>
        <p:spPr>
          <a:xfrm>
            <a:off x="2475345" y="4405917"/>
            <a:ext cx="5781962" cy="1009637"/>
          </a:xfrm>
          <a:prstGeom prst="rect">
            <a:avLst/>
          </a:prstGeom>
          <a:solidFill>
            <a:schemeClr val="accent6">
              <a:alpha val="4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0" name="Google Shape;380;p18"/>
          <p:cNvSpPr/>
          <p:nvPr/>
        </p:nvSpPr>
        <p:spPr>
          <a:xfrm>
            <a:off x="8552885" y="2503458"/>
            <a:ext cx="3472875" cy="411592"/>
          </a:xfrm>
          <a:prstGeom prst="rect">
            <a:avLst/>
          </a:prstGeom>
          <a:solidFill>
            <a:schemeClr val="accent6">
              <a:alpha val="4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IP owned by the contractor</a:t>
            </a:r>
            <a:endParaRPr sz="1800" b="0" i="0" u="none" strike="noStrike" cap="none">
              <a:solidFill>
                <a:schemeClr val="lt1"/>
              </a:solidFill>
              <a:latin typeface="Calibri"/>
              <a:ea typeface="Calibri"/>
              <a:cs typeface="Calibri"/>
              <a:sym typeface="Calibri"/>
            </a:endParaRPr>
          </a:p>
        </p:txBody>
      </p:sp>
      <p:sp>
        <p:nvSpPr>
          <p:cNvPr id="25" name="Google Shape;300;p57">
            <a:extLst>
              <a:ext uri="{FF2B5EF4-FFF2-40B4-BE49-F238E27FC236}">
                <a16:creationId xmlns:a16="http://schemas.microsoft.com/office/drawing/2014/main" id="{7C198287-9323-A842-BC50-6DE7AB566964}"/>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9"/>
          <p:cNvSpPr txBox="1">
            <a:spLocks noGrp="1"/>
          </p:cNvSpPr>
          <p:nvPr>
            <p:ph type="title"/>
          </p:nvPr>
        </p:nvSpPr>
        <p:spPr>
          <a:xfrm>
            <a:off x="838199" y="586597"/>
            <a:ext cx="11015133"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Intellectual Property Ownership (PCP Contract)</a:t>
            </a:r>
            <a:endParaRPr/>
          </a:p>
        </p:txBody>
      </p:sp>
      <p:sp>
        <p:nvSpPr>
          <p:cNvPr id="388" name="Google Shape;388;p19"/>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cxnSp>
        <p:nvCxnSpPr>
          <p:cNvPr id="389" name="Google Shape;389;p19"/>
          <p:cNvCxnSpPr/>
          <p:nvPr/>
        </p:nvCxnSpPr>
        <p:spPr>
          <a:xfrm>
            <a:off x="2475345" y="3164906"/>
            <a:ext cx="7617889" cy="0"/>
          </a:xfrm>
          <a:prstGeom prst="straightConnector1">
            <a:avLst/>
          </a:prstGeom>
          <a:noFill/>
          <a:ln w="50800" cap="flat" cmpd="sng">
            <a:solidFill>
              <a:schemeClr val="accent1"/>
            </a:solidFill>
            <a:prstDash val="solid"/>
            <a:miter lim="800000"/>
            <a:headEnd type="none" w="sm" len="sm"/>
            <a:tailEnd type="triangle" w="med" len="med"/>
          </a:ln>
        </p:spPr>
      </p:cxnSp>
      <p:cxnSp>
        <p:nvCxnSpPr>
          <p:cNvPr id="390" name="Google Shape;390;p19"/>
          <p:cNvCxnSpPr/>
          <p:nvPr/>
        </p:nvCxnSpPr>
        <p:spPr>
          <a:xfrm>
            <a:off x="2475345" y="4388724"/>
            <a:ext cx="7617889" cy="0"/>
          </a:xfrm>
          <a:prstGeom prst="straightConnector1">
            <a:avLst/>
          </a:prstGeom>
          <a:noFill/>
          <a:ln w="50800" cap="flat" cmpd="sng">
            <a:solidFill>
              <a:schemeClr val="accent1"/>
            </a:solidFill>
            <a:prstDash val="solid"/>
            <a:miter lim="800000"/>
            <a:headEnd type="none" w="sm" len="sm"/>
            <a:tailEnd type="triangle" w="med" len="med"/>
          </a:ln>
        </p:spPr>
      </p:cxnSp>
      <p:cxnSp>
        <p:nvCxnSpPr>
          <p:cNvPr id="391" name="Google Shape;391;p19"/>
          <p:cNvCxnSpPr/>
          <p:nvPr/>
        </p:nvCxnSpPr>
        <p:spPr>
          <a:xfrm>
            <a:off x="4899889" y="2146596"/>
            <a:ext cx="0" cy="3260437"/>
          </a:xfrm>
          <a:prstGeom prst="straightConnector1">
            <a:avLst/>
          </a:prstGeom>
          <a:noFill/>
          <a:ln w="50800" cap="flat" cmpd="sng">
            <a:solidFill>
              <a:schemeClr val="accent1"/>
            </a:solidFill>
            <a:prstDash val="solid"/>
            <a:miter lim="800000"/>
            <a:headEnd type="none" w="sm" len="sm"/>
            <a:tailEnd type="none" w="sm" len="sm"/>
          </a:ln>
        </p:spPr>
      </p:cxnSp>
      <p:sp>
        <p:nvSpPr>
          <p:cNvPr id="392" name="Google Shape;392;p19"/>
          <p:cNvSpPr txBox="1"/>
          <p:nvPr/>
        </p:nvSpPr>
        <p:spPr>
          <a:xfrm>
            <a:off x="838200" y="3431431"/>
            <a:ext cx="1341567"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Framework Agreement</a:t>
            </a:r>
            <a:endParaRPr sz="1800" b="0" i="0" u="none" strike="noStrike" cap="none">
              <a:solidFill>
                <a:schemeClr val="dk1"/>
              </a:solidFill>
              <a:latin typeface="Calibri"/>
              <a:ea typeface="Calibri"/>
              <a:cs typeface="Calibri"/>
              <a:sym typeface="Calibri"/>
            </a:endParaRPr>
          </a:p>
        </p:txBody>
      </p:sp>
      <p:sp>
        <p:nvSpPr>
          <p:cNvPr id="393" name="Google Shape;393;p19"/>
          <p:cNvSpPr txBox="1"/>
          <p:nvPr/>
        </p:nvSpPr>
        <p:spPr>
          <a:xfrm>
            <a:off x="2709217" y="2407853"/>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Background IP</a:t>
            </a:r>
            <a:endParaRPr sz="2400" b="0" i="0" u="none" strike="noStrike" cap="none">
              <a:solidFill>
                <a:schemeClr val="dk1"/>
              </a:solidFill>
              <a:latin typeface="Calibri"/>
              <a:ea typeface="Calibri"/>
              <a:cs typeface="Calibri"/>
              <a:sym typeface="Calibri"/>
            </a:endParaRPr>
          </a:p>
        </p:txBody>
      </p:sp>
      <p:sp>
        <p:nvSpPr>
          <p:cNvPr id="394" name="Google Shape;394;p19"/>
          <p:cNvSpPr txBox="1"/>
          <p:nvPr/>
        </p:nvSpPr>
        <p:spPr>
          <a:xfrm>
            <a:off x="794988" y="4700504"/>
            <a:ext cx="1341567"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Contractor (you)</a:t>
            </a:r>
            <a:endParaRPr sz="1800" b="0" i="0" u="none" strike="noStrike" cap="none">
              <a:solidFill>
                <a:schemeClr val="dk1"/>
              </a:solidFill>
              <a:latin typeface="Calibri"/>
              <a:ea typeface="Calibri"/>
              <a:cs typeface="Calibri"/>
              <a:sym typeface="Calibri"/>
            </a:endParaRPr>
          </a:p>
        </p:txBody>
      </p:sp>
      <p:sp>
        <p:nvSpPr>
          <p:cNvPr id="395" name="Google Shape;395;p19"/>
          <p:cNvSpPr txBox="1"/>
          <p:nvPr/>
        </p:nvSpPr>
        <p:spPr>
          <a:xfrm>
            <a:off x="9715782" y="4359549"/>
            <a:ext cx="1341567" cy="4485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Time</a:t>
            </a:r>
            <a:endParaRPr sz="1800" b="0" i="0" u="none" strike="noStrike" cap="none">
              <a:solidFill>
                <a:schemeClr val="dk1"/>
              </a:solidFill>
              <a:latin typeface="Calibri"/>
              <a:ea typeface="Calibri"/>
              <a:cs typeface="Calibri"/>
              <a:sym typeface="Calibri"/>
            </a:endParaRPr>
          </a:p>
        </p:txBody>
      </p:sp>
      <p:sp>
        <p:nvSpPr>
          <p:cNvPr id="396" name="Google Shape;396;p19"/>
          <p:cNvSpPr txBox="1"/>
          <p:nvPr/>
        </p:nvSpPr>
        <p:spPr>
          <a:xfrm>
            <a:off x="3753439" y="5439168"/>
            <a:ext cx="2033149" cy="915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Signature of the Framework Agreement</a:t>
            </a:r>
            <a:endParaRPr sz="1800" b="0" i="0" u="none" strike="noStrike" cap="none">
              <a:solidFill>
                <a:schemeClr val="dk1"/>
              </a:solidFill>
              <a:latin typeface="Calibri"/>
              <a:ea typeface="Calibri"/>
              <a:cs typeface="Calibri"/>
              <a:sym typeface="Calibri"/>
            </a:endParaRPr>
          </a:p>
        </p:txBody>
      </p:sp>
      <p:sp>
        <p:nvSpPr>
          <p:cNvPr id="397" name="Google Shape;397;p19"/>
          <p:cNvSpPr txBox="1"/>
          <p:nvPr/>
        </p:nvSpPr>
        <p:spPr>
          <a:xfrm>
            <a:off x="904177" y="2322945"/>
            <a:ext cx="1341567"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Buyers Group</a:t>
            </a:r>
            <a:endParaRPr sz="1800" b="0" i="0" u="none" strike="noStrike" cap="none">
              <a:solidFill>
                <a:schemeClr val="dk1"/>
              </a:solidFill>
              <a:latin typeface="Calibri"/>
              <a:ea typeface="Calibri"/>
              <a:cs typeface="Calibri"/>
              <a:sym typeface="Calibri"/>
            </a:endParaRPr>
          </a:p>
        </p:txBody>
      </p:sp>
      <p:sp>
        <p:nvSpPr>
          <p:cNvPr id="398" name="Google Shape;398;p19"/>
          <p:cNvSpPr txBox="1"/>
          <p:nvPr/>
        </p:nvSpPr>
        <p:spPr>
          <a:xfrm>
            <a:off x="2709217" y="4607961"/>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Background IP</a:t>
            </a:r>
            <a:endParaRPr sz="2400" b="0" i="0" u="none" strike="noStrike" cap="none">
              <a:solidFill>
                <a:schemeClr val="dk1"/>
              </a:solidFill>
              <a:latin typeface="Calibri"/>
              <a:ea typeface="Calibri"/>
              <a:cs typeface="Calibri"/>
              <a:sym typeface="Calibri"/>
            </a:endParaRPr>
          </a:p>
        </p:txBody>
      </p:sp>
      <p:sp>
        <p:nvSpPr>
          <p:cNvPr id="399" name="Google Shape;399;p19"/>
          <p:cNvSpPr txBox="1"/>
          <p:nvPr/>
        </p:nvSpPr>
        <p:spPr>
          <a:xfrm>
            <a:off x="5578776" y="4719896"/>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Sideground IP</a:t>
            </a:r>
            <a:endParaRPr sz="2400" b="0" i="0" u="none" strike="noStrike" cap="none">
              <a:solidFill>
                <a:schemeClr val="dk1"/>
              </a:solidFill>
              <a:latin typeface="Calibri"/>
              <a:ea typeface="Calibri"/>
              <a:cs typeface="Calibri"/>
              <a:sym typeface="Calibri"/>
            </a:endParaRPr>
          </a:p>
        </p:txBody>
      </p:sp>
      <p:sp>
        <p:nvSpPr>
          <p:cNvPr id="400" name="Google Shape;400;p19"/>
          <p:cNvSpPr txBox="1"/>
          <p:nvPr/>
        </p:nvSpPr>
        <p:spPr>
          <a:xfrm>
            <a:off x="5578776" y="3547447"/>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Results</a:t>
            </a:r>
            <a:endParaRPr sz="2400" b="0" i="0" u="none" strike="noStrike" cap="none">
              <a:solidFill>
                <a:schemeClr val="dk1"/>
              </a:solidFill>
              <a:latin typeface="Calibri"/>
              <a:ea typeface="Calibri"/>
              <a:cs typeface="Calibri"/>
              <a:sym typeface="Calibri"/>
            </a:endParaRPr>
          </a:p>
        </p:txBody>
      </p:sp>
      <p:sp>
        <p:nvSpPr>
          <p:cNvPr id="401" name="Google Shape;401;p19"/>
          <p:cNvSpPr txBox="1"/>
          <p:nvPr/>
        </p:nvSpPr>
        <p:spPr>
          <a:xfrm>
            <a:off x="5578776" y="2407853"/>
            <a:ext cx="2041236" cy="411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Sideground IP</a:t>
            </a:r>
            <a:endParaRPr sz="2400" b="0" i="0" u="none" strike="noStrike" cap="none">
              <a:solidFill>
                <a:schemeClr val="dk1"/>
              </a:solidFill>
              <a:latin typeface="Calibri"/>
              <a:ea typeface="Calibri"/>
              <a:cs typeface="Calibri"/>
              <a:sym typeface="Calibri"/>
            </a:endParaRPr>
          </a:p>
        </p:txBody>
      </p:sp>
      <p:cxnSp>
        <p:nvCxnSpPr>
          <p:cNvPr id="402" name="Google Shape;402;p19"/>
          <p:cNvCxnSpPr/>
          <p:nvPr/>
        </p:nvCxnSpPr>
        <p:spPr>
          <a:xfrm>
            <a:off x="8257307" y="2122983"/>
            <a:ext cx="0" cy="3260437"/>
          </a:xfrm>
          <a:prstGeom prst="straightConnector1">
            <a:avLst/>
          </a:prstGeom>
          <a:noFill/>
          <a:ln w="50800" cap="flat" cmpd="sng">
            <a:solidFill>
              <a:schemeClr val="accent1"/>
            </a:solidFill>
            <a:prstDash val="solid"/>
            <a:miter lim="800000"/>
            <a:headEnd type="none" w="sm" len="sm"/>
            <a:tailEnd type="none" w="sm" len="sm"/>
          </a:ln>
        </p:spPr>
      </p:cxnSp>
      <p:sp>
        <p:nvSpPr>
          <p:cNvPr id="403" name="Google Shape;403;p19"/>
          <p:cNvSpPr txBox="1"/>
          <p:nvPr/>
        </p:nvSpPr>
        <p:spPr>
          <a:xfrm>
            <a:off x="7240732" y="5434849"/>
            <a:ext cx="2033149" cy="915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End of the Framework Agreement</a:t>
            </a:r>
            <a:endParaRPr sz="1800" b="0" i="0" u="none" strike="noStrike" cap="none">
              <a:solidFill>
                <a:schemeClr val="dk1"/>
              </a:solidFill>
              <a:latin typeface="Calibri"/>
              <a:ea typeface="Calibri"/>
              <a:cs typeface="Calibri"/>
              <a:sym typeface="Calibri"/>
            </a:endParaRPr>
          </a:p>
        </p:txBody>
      </p:sp>
      <p:sp>
        <p:nvSpPr>
          <p:cNvPr id="404" name="Google Shape;404;p19"/>
          <p:cNvSpPr/>
          <p:nvPr/>
        </p:nvSpPr>
        <p:spPr>
          <a:xfrm>
            <a:off x="2475345" y="2122984"/>
            <a:ext cx="5781962" cy="1018310"/>
          </a:xfrm>
          <a:prstGeom prst="rect">
            <a:avLst/>
          </a:prstGeom>
          <a:solidFill>
            <a:schemeClr val="accent2">
              <a:alpha val="4156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5" name="Google Shape;405;p19"/>
          <p:cNvSpPr/>
          <p:nvPr/>
        </p:nvSpPr>
        <p:spPr>
          <a:xfrm>
            <a:off x="8552884" y="1794702"/>
            <a:ext cx="3472875" cy="436226"/>
          </a:xfrm>
          <a:prstGeom prst="rect">
            <a:avLst/>
          </a:prstGeom>
          <a:solidFill>
            <a:schemeClr val="accent2">
              <a:alpha val="4156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IP owned by the Buyers Group</a:t>
            </a:r>
            <a:endParaRPr sz="1800" b="0" i="0" u="none" strike="noStrike" cap="none">
              <a:solidFill>
                <a:schemeClr val="lt1"/>
              </a:solidFill>
              <a:latin typeface="Calibri"/>
              <a:ea typeface="Calibri"/>
              <a:cs typeface="Calibri"/>
              <a:sym typeface="Calibri"/>
            </a:endParaRPr>
          </a:p>
        </p:txBody>
      </p:sp>
      <p:sp>
        <p:nvSpPr>
          <p:cNvPr id="406" name="Google Shape;406;p19"/>
          <p:cNvSpPr/>
          <p:nvPr/>
        </p:nvSpPr>
        <p:spPr>
          <a:xfrm>
            <a:off x="2475345" y="3164905"/>
            <a:ext cx="5781962" cy="2242127"/>
          </a:xfrm>
          <a:prstGeom prst="rect">
            <a:avLst/>
          </a:prstGeom>
          <a:solidFill>
            <a:schemeClr val="accent6">
              <a:alpha val="4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p19"/>
          <p:cNvSpPr/>
          <p:nvPr/>
        </p:nvSpPr>
        <p:spPr>
          <a:xfrm>
            <a:off x="8552885" y="2503458"/>
            <a:ext cx="3472875" cy="411592"/>
          </a:xfrm>
          <a:prstGeom prst="rect">
            <a:avLst/>
          </a:prstGeom>
          <a:solidFill>
            <a:schemeClr val="accent6">
              <a:alpha val="4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IP owned by the contractor</a:t>
            </a:r>
            <a:endParaRPr sz="1800" b="0" i="0" u="none" strike="noStrike" cap="none">
              <a:solidFill>
                <a:schemeClr val="lt1"/>
              </a:solidFill>
              <a:latin typeface="Calibri"/>
              <a:ea typeface="Calibri"/>
              <a:cs typeface="Calibri"/>
              <a:sym typeface="Calibri"/>
            </a:endParaRPr>
          </a:p>
        </p:txBody>
      </p:sp>
      <p:sp>
        <p:nvSpPr>
          <p:cNvPr id="25" name="Google Shape;300;p57">
            <a:extLst>
              <a:ext uri="{FF2B5EF4-FFF2-40B4-BE49-F238E27FC236}">
                <a16:creationId xmlns:a16="http://schemas.microsoft.com/office/drawing/2014/main" id="{92D1EC04-BC7A-A94B-B962-6D0B0E75C43A}"/>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Virtual Price v Actual Price</a:t>
            </a:r>
            <a:endParaRPr/>
          </a:p>
        </p:txBody>
      </p:sp>
      <p:sp>
        <p:nvSpPr>
          <p:cNvPr id="413" name="Google Shape;413;p32"/>
          <p:cNvSpPr txBox="1">
            <a:spLocks noGrp="1"/>
          </p:cNvSpPr>
          <p:nvPr>
            <p:ph type="body" idx="1"/>
          </p:nvPr>
        </p:nvSpPr>
        <p:spPr>
          <a:xfrm>
            <a:off x="838200" y="4188577"/>
            <a:ext cx="10515600" cy="1988385"/>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590"/>
              <a:buFont typeface="Calibri"/>
              <a:buChar char="•"/>
            </a:pPr>
            <a:r>
              <a:rPr lang="en-US" sz="2590"/>
              <a:t> The virtual price is: the price payable that would be payable in a situation of exclusive development. It reflects ALL the costs incurred by the contractor in its performance of the PCP Contract.</a:t>
            </a:r>
            <a:endParaRPr/>
          </a:p>
          <a:p>
            <a:pPr marL="228600" lvl="0" indent="-228600" algn="l" rtl="0">
              <a:lnSpc>
                <a:spcPct val="80000"/>
              </a:lnSpc>
              <a:spcBef>
                <a:spcPts val="0"/>
              </a:spcBef>
              <a:spcAft>
                <a:spcPts val="0"/>
              </a:spcAft>
              <a:buClr>
                <a:schemeClr val="dk1"/>
              </a:buClr>
              <a:buSzPts val="2590"/>
              <a:buFont typeface="Calibri"/>
              <a:buChar char="•"/>
            </a:pPr>
            <a:r>
              <a:rPr lang="en-US" sz="2590"/>
              <a:t> The difference between the virtual and actual prices must be sufficient to preclude State Aid.</a:t>
            </a:r>
            <a:endParaRPr/>
          </a:p>
          <a:p>
            <a:pPr marL="228600" lvl="0" indent="-228600" algn="l" rtl="0">
              <a:lnSpc>
                <a:spcPct val="80000"/>
              </a:lnSpc>
              <a:spcBef>
                <a:spcPts val="0"/>
              </a:spcBef>
              <a:spcAft>
                <a:spcPts val="0"/>
              </a:spcAft>
              <a:buClr>
                <a:schemeClr val="dk1"/>
              </a:buClr>
              <a:buSzPts val="2590"/>
              <a:buFont typeface="Calibri"/>
              <a:buChar char="•"/>
            </a:pPr>
            <a:r>
              <a:rPr lang="en-US" sz="2590"/>
              <a:t> The actual price is used to establish the price score for the Tender.</a:t>
            </a:r>
            <a:endParaRPr sz="2590"/>
          </a:p>
        </p:txBody>
      </p:sp>
      <p:sp>
        <p:nvSpPr>
          <p:cNvPr id="414" name="Google Shape;414;p32"/>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416" name="Google Shape;416;p32"/>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cxnSp>
        <p:nvCxnSpPr>
          <p:cNvPr id="417" name="Google Shape;417;p32"/>
          <p:cNvCxnSpPr/>
          <p:nvPr/>
        </p:nvCxnSpPr>
        <p:spPr>
          <a:xfrm rot="10800000">
            <a:off x="1438031" y="1581275"/>
            <a:ext cx="0" cy="2232632"/>
          </a:xfrm>
          <a:prstGeom prst="straightConnector1">
            <a:avLst/>
          </a:prstGeom>
          <a:noFill/>
          <a:ln w="9525" cap="flat" cmpd="sng">
            <a:solidFill>
              <a:srgbClr val="3E6EC2"/>
            </a:solidFill>
            <a:prstDash val="solid"/>
            <a:round/>
            <a:headEnd type="none" w="sm" len="sm"/>
            <a:tailEnd type="triangle" w="med" len="med"/>
          </a:ln>
        </p:spPr>
      </p:cxnSp>
      <p:cxnSp>
        <p:nvCxnSpPr>
          <p:cNvPr id="418" name="Google Shape;418;p32"/>
          <p:cNvCxnSpPr/>
          <p:nvPr/>
        </p:nvCxnSpPr>
        <p:spPr>
          <a:xfrm>
            <a:off x="1438031" y="3813907"/>
            <a:ext cx="7862277" cy="0"/>
          </a:xfrm>
          <a:prstGeom prst="straightConnector1">
            <a:avLst/>
          </a:prstGeom>
          <a:noFill/>
          <a:ln w="9525" cap="flat" cmpd="sng">
            <a:solidFill>
              <a:srgbClr val="3E6EC2"/>
            </a:solidFill>
            <a:prstDash val="solid"/>
            <a:round/>
            <a:headEnd type="none" w="sm" len="sm"/>
            <a:tailEnd type="none" w="sm" len="sm"/>
          </a:ln>
        </p:spPr>
      </p:cxnSp>
      <p:sp>
        <p:nvSpPr>
          <p:cNvPr id="419" name="Google Shape;419;p32"/>
          <p:cNvSpPr txBox="1"/>
          <p:nvPr/>
        </p:nvSpPr>
        <p:spPr>
          <a:xfrm>
            <a:off x="494990" y="1433110"/>
            <a:ext cx="6431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Costs</a:t>
            </a:r>
            <a:endParaRPr sz="1400" b="0" i="0" u="none" strike="noStrike" cap="none">
              <a:solidFill>
                <a:srgbClr val="000000"/>
              </a:solidFill>
              <a:latin typeface="Arial"/>
              <a:ea typeface="Arial"/>
              <a:cs typeface="Arial"/>
              <a:sym typeface="Arial"/>
            </a:endParaRPr>
          </a:p>
        </p:txBody>
      </p:sp>
      <p:sp>
        <p:nvSpPr>
          <p:cNvPr id="420" name="Google Shape;420;p32"/>
          <p:cNvSpPr txBox="1"/>
          <p:nvPr/>
        </p:nvSpPr>
        <p:spPr>
          <a:xfrm>
            <a:off x="634261" y="1757583"/>
            <a:ext cx="6431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100%</a:t>
            </a:r>
            <a:endParaRPr sz="1400" b="0" i="0" u="none" strike="noStrike" cap="none">
              <a:solidFill>
                <a:srgbClr val="000000"/>
              </a:solidFill>
              <a:latin typeface="Arial"/>
              <a:ea typeface="Arial"/>
              <a:cs typeface="Arial"/>
              <a:sym typeface="Arial"/>
            </a:endParaRPr>
          </a:p>
        </p:txBody>
      </p:sp>
      <p:sp>
        <p:nvSpPr>
          <p:cNvPr id="421" name="Google Shape;421;p32"/>
          <p:cNvSpPr txBox="1"/>
          <p:nvPr/>
        </p:nvSpPr>
        <p:spPr>
          <a:xfrm>
            <a:off x="982647" y="3626048"/>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0</a:t>
            </a:r>
            <a:endParaRPr sz="1400" b="0" i="0" u="none" strike="noStrike" cap="none">
              <a:solidFill>
                <a:srgbClr val="000000"/>
              </a:solidFill>
              <a:latin typeface="Arial"/>
              <a:ea typeface="Arial"/>
              <a:cs typeface="Arial"/>
              <a:sym typeface="Arial"/>
            </a:endParaRPr>
          </a:p>
        </p:txBody>
      </p:sp>
      <p:cxnSp>
        <p:nvCxnSpPr>
          <p:cNvPr id="422" name="Google Shape;422;p32"/>
          <p:cNvCxnSpPr>
            <a:stCxn id="420" idx="3"/>
          </p:cNvCxnSpPr>
          <p:nvPr/>
        </p:nvCxnSpPr>
        <p:spPr>
          <a:xfrm>
            <a:off x="1277386" y="1911472"/>
            <a:ext cx="150000" cy="0"/>
          </a:xfrm>
          <a:prstGeom prst="straightConnector1">
            <a:avLst/>
          </a:prstGeom>
          <a:noFill/>
          <a:ln w="9525" cap="flat" cmpd="sng">
            <a:solidFill>
              <a:schemeClr val="dk1"/>
            </a:solidFill>
            <a:prstDash val="solid"/>
            <a:round/>
            <a:headEnd type="none" w="sm" len="sm"/>
            <a:tailEnd type="none" w="sm" len="sm"/>
          </a:ln>
        </p:spPr>
      </p:cxnSp>
      <p:sp>
        <p:nvSpPr>
          <p:cNvPr id="423" name="Google Shape;423;p32"/>
          <p:cNvSpPr/>
          <p:nvPr/>
        </p:nvSpPr>
        <p:spPr>
          <a:xfrm>
            <a:off x="2157046" y="1911471"/>
            <a:ext cx="1047262" cy="1902436"/>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Virtual Price </a:t>
            </a:r>
            <a:endParaRPr/>
          </a:p>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(i.e. price payable in case of “exclusive development”)</a:t>
            </a:r>
            <a:endParaRPr sz="1000" b="0" i="0" u="none" strike="noStrike" cap="none">
              <a:solidFill>
                <a:schemeClr val="lt1"/>
              </a:solidFill>
              <a:latin typeface="Arial"/>
              <a:ea typeface="Arial"/>
              <a:cs typeface="Arial"/>
              <a:sym typeface="Arial"/>
            </a:endParaRPr>
          </a:p>
        </p:txBody>
      </p:sp>
      <p:sp>
        <p:nvSpPr>
          <p:cNvPr id="424" name="Google Shape;424;p32"/>
          <p:cNvSpPr/>
          <p:nvPr/>
        </p:nvSpPr>
        <p:spPr>
          <a:xfrm>
            <a:off x="4357077" y="2245581"/>
            <a:ext cx="1047262" cy="1568326"/>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Actual Price</a:t>
            </a:r>
            <a:endParaRPr/>
          </a:p>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(i.e. price payable under PCP contract)</a:t>
            </a:r>
            <a:endParaRPr sz="1000" b="0" i="0" u="none" strike="noStrike" cap="none">
              <a:solidFill>
                <a:schemeClr val="lt1"/>
              </a:solidFill>
              <a:latin typeface="Arial"/>
              <a:ea typeface="Arial"/>
              <a:cs typeface="Arial"/>
              <a:sym typeface="Arial"/>
            </a:endParaRPr>
          </a:p>
        </p:txBody>
      </p:sp>
      <p:sp>
        <p:nvSpPr>
          <p:cNvPr id="425" name="Google Shape;425;p32"/>
          <p:cNvSpPr/>
          <p:nvPr/>
        </p:nvSpPr>
        <p:spPr>
          <a:xfrm>
            <a:off x="6557108" y="1913428"/>
            <a:ext cx="1047262" cy="332153"/>
          </a:xfrm>
          <a:prstGeom prst="rect">
            <a:avLst/>
          </a:prstGeom>
          <a:solidFill>
            <a:srgbClr val="7030A0"/>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Difference</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9"/>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ARCHIVER Request for Tenders: Key Dates</a:t>
            </a:r>
            <a:endParaRPr/>
          </a:p>
        </p:txBody>
      </p:sp>
      <p:sp>
        <p:nvSpPr>
          <p:cNvPr id="431" name="Google Shape;43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Char char="•"/>
            </a:pPr>
            <a:r>
              <a:rPr lang="en-US"/>
              <a:t> 30 January 2020: Publication date</a:t>
            </a:r>
            <a:endParaRPr/>
          </a:p>
          <a:p>
            <a:pPr marL="228600" lvl="0" indent="-228600" algn="l" rtl="0">
              <a:lnSpc>
                <a:spcPct val="90000"/>
              </a:lnSpc>
              <a:spcBef>
                <a:spcPts val="1000"/>
              </a:spcBef>
              <a:spcAft>
                <a:spcPts val="0"/>
              </a:spcAft>
              <a:buClr>
                <a:schemeClr val="dk1"/>
              </a:buClr>
              <a:buSzPts val="2800"/>
              <a:buFont typeface="Calibri"/>
              <a:buChar char="•"/>
            </a:pPr>
            <a:r>
              <a:rPr lang="en-US"/>
              <a:t> 7 February 2020: First information session</a:t>
            </a:r>
            <a:endParaRPr/>
          </a:p>
          <a:p>
            <a:pPr marL="228600" lvl="0" indent="-228600" algn="l" rtl="0">
              <a:lnSpc>
                <a:spcPct val="90000"/>
              </a:lnSpc>
              <a:spcBef>
                <a:spcPts val="1000"/>
              </a:spcBef>
              <a:spcAft>
                <a:spcPts val="0"/>
              </a:spcAft>
              <a:buClr>
                <a:schemeClr val="dk1"/>
              </a:buClr>
              <a:buSzPts val="2800"/>
              <a:buFont typeface="Calibri"/>
              <a:buChar char="•"/>
            </a:pPr>
            <a:r>
              <a:rPr lang="en-US"/>
              <a:t> 10 March 2020: Deadline for requesting clarification</a:t>
            </a:r>
            <a:endParaRPr/>
          </a:p>
          <a:p>
            <a:pPr marL="228600" lvl="0" indent="-228600" algn="l" rtl="0">
              <a:lnSpc>
                <a:spcPct val="90000"/>
              </a:lnSpc>
              <a:spcBef>
                <a:spcPts val="1000"/>
              </a:spcBef>
              <a:spcAft>
                <a:spcPts val="0"/>
              </a:spcAft>
              <a:buClr>
                <a:schemeClr val="dk1"/>
              </a:buClr>
              <a:buSzPts val="2800"/>
              <a:buFont typeface="Calibri"/>
              <a:buChar char="•"/>
            </a:pPr>
            <a:r>
              <a:rPr lang="en-US"/>
              <a:t> 18 March 2020: Second information session and deadline for responses to clarifications</a:t>
            </a:r>
            <a:endParaRPr/>
          </a:p>
          <a:p>
            <a:pPr marL="228600" lvl="0" indent="-228600" algn="l" rtl="0">
              <a:lnSpc>
                <a:spcPct val="90000"/>
              </a:lnSpc>
              <a:spcBef>
                <a:spcPts val="1000"/>
              </a:spcBef>
              <a:spcAft>
                <a:spcPts val="0"/>
              </a:spcAft>
              <a:buClr>
                <a:schemeClr val="dk1"/>
              </a:buClr>
              <a:buSzPts val="2800"/>
              <a:buFont typeface="Calibri"/>
              <a:buChar char="•"/>
            </a:pPr>
            <a:r>
              <a:rPr lang="en-US"/>
              <a:t> 14 April 2020 4pm Geneva time: Deadline</a:t>
            </a:r>
            <a:endParaRPr/>
          </a:p>
        </p:txBody>
      </p:sp>
      <p:sp>
        <p:nvSpPr>
          <p:cNvPr id="432" name="Google Shape;432;p39"/>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434" name="Google Shape;434;p39"/>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Deadline Extension</a:t>
            </a:r>
            <a:endParaRPr/>
          </a:p>
        </p:txBody>
      </p:sp>
      <p:sp>
        <p:nvSpPr>
          <p:cNvPr id="65" name="Google Shape;65;p47"/>
          <p:cNvSpPr txBox="1">
            <a:spLocks noGrp="1"/>
          </p:cNvSpPr>
          <p:nvPr>
            <p:ph type="body" idx="1"/>
          </p:nvPr>
        </p:nvSpPr>
        <p:spPr>
          <a:xfrm>
            <a:off x="838200" y="1825625"/>
            <a:ext cx="109474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dk1"/>
              </a:buClr>
              <a:buSzPts val="2800"/>
              <a:buFont typeface="Calibri"/>
              <a:buChar char="•"/>
            </a:pPr>
            <a:r>
              <a:rPr lang="en-US"/>
              <a:t>The deadline for submission of Tenders is extended to </a:t>
            </a:r>
            <a:r>
              <a:rPr lang="en-US">
                <a:solidFill>
                  <a:srgbClr val="FF0000"/>
                </a:solidFill>
              </a:rPr>
              <a:t>14 April 2020 at 4 pm (Geneva time)</a:t>
            </a:r>
            <a:endParaRPr/>
          </a:p>
          <a:p>
            <a:pPr marL="457200" lvl="0" indent="-228600" algn="l" rtl="0">
              <a:lnSpc>
                <a:spcPct val="90000"/>
              </a:lnSpc>
              <a:spcBef>
                <a:spcPts val="1000"/>
              </a:spcBef>
              <a:spcAft>
                <a:spcPts val="0"/>
              </a:spcAft>
              <a:buClr>
                <a:schemeClr val="dk1"/>
              </a:buClr>
              <a:buSzPts val="2800"/>
              <a:buFont typeface="Calibri"/>
              <a:buNone/>
            </a:pPr>
            <a:endParaRPr/>
          </a:p>
          <a:p>
            <a:pPr marL="457200" lvl="0" indent="-406400" algn="l" rtl="0">
              <a:lnSpc>
                <a:spcPct val="90000"/>
              </a:lnSpc>
              <a:spcBef>
                <a:spcPts val="1000"/>
              </a:spcBef>
              <a:spcAft>
                <a:spcPts val="0"/>
              </a:spcAft>
              <a:buClr>
                <a:schemeClr val="dk1"/>
              </a:buClr>
              <a:buSzPts val="2800"/>
              <a:buFont typeface="Calibri"/>
              <a:buChar char="•"/>
            </a:pPr>
            <a:r>
              <a:rPr lang="en-US"/>
              <a:t>An updated project timeline is available on the website</a:t>
            </a:r>
            <a:endParaRPr/>
          </a:p>
        </p:txBody>
      </p:sp>
      <p:sp>
        <p:nvSpPr>
          <p:cNvPr id="66" name="Google Shape;66;p47"/>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5" name="Google Shape;82;p49">
            <a:extLst>
              <a:ext uri="{FF2B5EF4-FFF2-40B4-BE49-F238E27FC236}">
                <a16:creationId xmlns:a16="http://schemas.microsoft.com/office/drawing/2014/main" id="{707F132F-0556-7942-A4F9-18B9BF6863BC}"/>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Information Session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8"/>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Impact of Brexit</a:t>
            </a:r>
            <a:endParaRPr/>
          </a:p>
        </p:txBody>
      </p:sp>
      <p:sp>
        <p:nvSpPr>
          <p:cNvPr id="72" name="Google Shape;72;p48"/>
          <p:cNvSpPr txBox="1">
            <a:spLocks noGrp="1"/>
          </p:cNvSpPr>
          <p:nvPr>
            <p:ph type="body" idx="1"/>
          </p:nvPr>
        </p:nvSpPr>
        <p:spPr>
          <a:xfrm>
            <a:off x="838200" y="1825625"/>
            <a:ext cx="109474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dk1"/>
              </a:buClr>
              <a:buSzPts val="2800"/>
              <a:buFont typeface="Calibri"/>
              <a:buChar char="•"/>
            </a:pPr>
            <a:r>
              <a:rPr lang="en-US"/>
              <a:t>One of the PCP requirements stipulates that a majority of the R&amp;D carried out under the PCP Contract must be in EU Member States or Horizon 2020 Associated Countries</a:t>
            </a:r>
            <a:endParaRPr/>
          </a:p>
          <a:p>
            <a:pPr marL="457200" lvl="0" indent="-228600" algn="l" rtl="0">
              <a:lnSpc>
                <a:spcPct val="90000"/>
              </a:lnSpc>
              <a:spcBef>
                <a:spcPts val="1000"/>
              </a:spcBef>
              <a:spcAft>
                <a:spcPts val="0"/>
              </a:spcAft>
              <a:buClr>
                <a:schemeClr val="dk1"/>
              </a:buClr>
              <a:buSzPts val="2800"/>
              <a:buFont typeface="Calibri"/>
              <a:buNone/>
            </a:pPr>
            <a:endParaRPr/>
          </a:p>
          <a:p>
            <a:pPr marL="457200" lvl="0" indent="-406400" algn="l" rtl="0">
              <a:lnSpc>
                <a:spcPct val="90000"/>
              </a:lnSpc>
              <a:spcBef>
                <a:spcPts val="1000"/>
              </a:spcBef>
              <a:spcAft>
                <a:spcPts val="0"/>
              </a:spcAft>
              <a:buClr>
                <a:schemeClr val="dk1"/>
              </a:buClr>
              <a:buSzPts val="2800"/>
              <a:buFont typeface="Calibri"/>
              <a:buChar char="•"/>
            </a:pPr>
            <a:r>
              <a:rPr lang="en-US"/>
              <a:t>For ARCHIVER, the United Kingdom is considered as being one of these countries</a:t>
            </a:r>
            <a:endParaRPr/>
          </a:p>
        </p:txBody>
      </p:sp>
      <p:sp>
        <p:nvSpPr>
          <p:cNvPr id="73" name="Google Shape;73;p48"/>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5" name="Google Shape;82;p49">
            <a:extLst>
              <a:ext uri="{FF2B5EF4-FFF2-40B4-BE49-F238E27FC236}">
                <a16:creationId xmlns:a16="http://schemas.microsoft.com/office/drawing/2014/main" id="{0060A333-A56D-2B41-AEF2-EE963419714E}"/>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Information Session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9"/>
          <p:cNvSpPr txBox="1">
            <a:spLocks noGrp="1"/>
          </p:cNvSpPr>
          <p:nvPr>
            <p:ph type="title"/>
          </p:nvPr>
        </p:nvSpPr>
        <p:spPr>
          <a:xfrm>
            <a:off x="838200" y="586597"/>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dirty="0"/>
              <a:t>Technical Questions</a:t>
            </a:r>
            <a:endParaRPr dirty="0"/>
          </a:p>
        </p:txBody>
      </p:sp>
      <p:sp>
        <p:nvSpPr>
          <p:cNvPr id="79" name="Google Shape;79;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Char char="•"/>
            </a:pPr>
            <a:r>
              <a:rPr lang="en-US" dirty="0"/>
              <a:t> Scope of the R&amp;D vs. Consortium members and roles</a:t>
            </a:r>
            <a:endParaRPr dirty="0"/>
          </a:p>
          <a:p>
            <a:pPr marL="228600" lvl="0" indent="-50800" algn="l" rtl="0">
              <a:lnSpc>
                <a:spcPct val="90000"/>
              </a:lnSpc>
              <a:spcBef>
                <a:spcPts val="0"/>
              </a:spcBef>
              <a:spcAft>
                <a:spcPts val="0"/>
              </a:spcAft>
              <a:buClr>
                <a:schemeClr val="dk1"/>
              </a:buClr>
              <a:buSzPts val="2800"/>
              <a:buFont typeface="Calibri"/>
              <a:buNone/>
            </a:pPr>
            <a:endParaRPr dirty="0"/>
          </a:p>
          <a:p>
            <a:pPr marL="228600" lvl="0" indent="-228600" algn="l" rtl="0">
              <a:lnSpc>
                <a:spcPct val="90000"/>
              </a:lnSpc>
              <a:spcBef>
                <a:spcPts val="0"/>
              </a:spcBef>
              <a:spcAft>
                <a:spcPts val="0"/>
              </a:spcAft>
              <a:buClr>
                <a:schemeClr val="dk1"/>
              </a:buClr>
              <a:buSzPts val="2800"/>
              <a:buFont typeface="Calibri"/>
              <a:buChar char="•"/>
            </a:pPr>
            <a:r>
              <a:rPr lang="en-US" dirty="0"/>
              <a:t> Requirements per Phase (Design, Prototype, Pilot)</a:t>
            </a:r>
            <a:endParaRPr dirty="0"/>
          </a:p>
          <a:p>
            <a:pPr marL="228600" lvl="0" indent="-50800" algn="l" rtl="0">
              <a:lnSpc>
                <a:spcPct val="90000"/>
              </a:lnSpc>
              <a:spcBef>
                <a:spcPts val="0"/>
              </a:spcBef>
              <a:spcAft>
                <a:spcPts val="0"/>
              </a:spcAft>
              <a:buClr>
                <a:schemeClr val="dk1"/>
              </a:buClr>
              <a:buSzPts val="2800"/>
              <a:buFont typeface="Calibri"/>
              <a:buNone/>
            </a:pPr>
            <a:endParaRPr dirty="0"/>
          </a:p>
          <a:p>
            <a:pPr marL="228600" lvl="0" indent="-228600" algn="l" rtl="0">
              <a:lnSpc>
                <a:spcPct val="90000"/>
              </a:lnSpc>
              <a:spcBef>
                <a:spcPts val="0"/>
              </a:spcBef>
              <a:spcAft>
                <a:spcPts val="0"/>
              </a:spcAft>
              <a:buClr>
                <a:schemeClr val="dk1"/>
              </a:buClr>
              <a:buSzPts val="2800"/>
              <a:buFont typeface="Calibri"/>
              <a:buChar char="•"/>
            </a:pPr>
            <a:r>
              <a:rPr lang="en-US" dirty="0"/>
              <a:t> Network Connectivity Options</a:t>
            </a:r>
            <a:endParaRPr dirty="0"/>
          </a:p>
          <a:p>
            <a:pPr marL="228600" lvl="0" indent="-50800" algn="l" rtl="0">
              <a:lnSpc>
                <a:spcPct val="90000"/>
              </a:lnSpc>
              <a:spcBef>
                <a:spcPts val="0"/>
              </a:spcBef>
              <a:spcAft>
                <a:spcPts val="0"/>
              </a:spcAft>
              <a:buClr>
                <a:schemeClr val="dk1"/>
              </a:buClr>
              <a:buSzPts val="2800"/>
              <a:buFont typeface="Calibri"/>
              <a:buNone/>
            </a:pPr>
            <a:endParaRPr dirty="0"/>
          </a:p>
          <a:p>
            <a:pPr marL="228600" indent="-228600">
              <a:spcBef>
                <a:spcPts val="0"/>
              </a:spcBef>
            </a:pPr>
            <a:r>
              <a:rPr lang="en-US" dirty="0"/>
              <a:t>Testing Methodology</a:t>
            </a:r>
          </a:p>
          <a:p>
            <a:pPr marL="228600" lvl="0" indent="-228600" algn="l" rtl="0">
              <a:lnSpc>
                <a:spcPct val="90000"/>
              </a:lnSpc>
              <a:spcBef>
                <a:spcPts val="0"/>
              </a:spcBef>
              <a:spcAft>
                <a:spcPts val="0"/>
              </a:spcAft>
              <a:buClr>
                <a:schemeClr val="dk1"/>
              </a:buClr>
              <a:buSzPts val="2800"/>
              <a:buFont typeface="Calibri"/>
              <a:buChar char="•"/>
            </a:pPr>
            <a:endParaRPr lang="en-US"/>
          </a:p>
          <a:p>
            <a:pPr marL="228600" lvl="0" indent="-228600" algn="l" rtl="0">
              <a:lnSpc>
                <a:spcPct val="90000"/>
              </a:lnSpc>
              <a:spcBef>
                <a:spcPts val="0"/>
              </a:spcBef>
              <a:spcAft>
                <a:spcPts val="0"/>
              </a:spcAft>
              <a:buClr>
                <a:schemeClr val="dk1"/>
              </a:buClr>
              <a:buSzPts val="2800"/>
              <a:buFont typeface="Calibri"/>
              <a:buChar char="•"/>
            </a:pPr>
            <a:r>
              <a:rPr lang="en-US"/>
              <a:t>Specific </a:t>
            </a:r>
            <a:r>
              <a:rPr lang="en-US" dirty="0"/>
              <a:t>Questions about the some of the Use Cases</a:t>
            </a:r>
            <a:endParaRPr dirty="0"/>
          </a:p>
          <a:p>
            <a:pPr marL="228600" lvl="0" indent="-50800" algn="l" rtl="0">
              <a:lnSpc>
                <a:spcPct val="90000"/>
              </a:lnSpc>
              <a:spcBef>
                <a:spcPts val="0"/>
              </a:spcBef>
              <a:spcAft>
                <a:spcPts val="0"/>
              </a:spcAft>
              <a:buClr>
                <a:schemeClr val="dk1"/>
              </a:buClr>
              <a:buSzPts val="2800"/>
              <a:buFont typeface="Calibri"/>
              <a:buNone/>
            </a:pPr>
            <a:endParaRPr dirty="0"/>
          </a:p>
          <a:p>
            <a:pPr marL="228600" lvl="0" indent="-50800" algn="l" rtl="0">
              <a:lnSpc>
                <a:spcPct val="90000"/>
              </a:lnSpc>
              <a:spcBef>
                <a:spcPts val="0"/>
              </a:spcBef>
              <a:spcAft>
                <a:spcPts val="0"/>
              </a:spcAft>
              <a:buClr>
                <a:schemeClr val="dk1"/>
              </a:buClr>
              <a:buSzPts val="2800"/>
              <a:buFont typeface="Calibri"/>
              <a:buNone/>
            </a:pPr>
            <a:endParaRPr dirty="0"/>
          </a:p>
          <a:p>
            <a:pPr marL="228600" lvl="0" indent="-50800" algn="l" rtl="0">
              <a:lnSpc>
                <a:spcPct val="90000"/>
              </a:lnSpc>
              <a:spcBef>
                <a:spcPts val="0"/>
              </a:spcBef>
              <a:spcAft>
                <a:spcPts val="0"/>
              </a:spcAft>
              <a:buClr>
                <a:schemeClr val="dk1"/>
              </a:buClr>
              <a:buSzPts val="2800"/>
              <a:buFont typeface="Calibri"/>
              <a:buNone/>
            </a:pPr>
            <a:endParaRPr dirty="0"/>
          </a:p>
        </p:txBody>
      </p:sp>
      <p:sp>
        <p:nvSpPr>
          <p:cNvPr id="80" name="Google Shape;80;p49"/>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82" name="Google Shape;82;p49"/>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Information Session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2712719" y="33011"/>
            <a:ext cx="88392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Consortium</a:t>
            </a:r>
            <a:endParaRPr/>
          </a:p>
        </p:txBody>
      </p:sp>
      <p:sp>
        <p:nvSpPr>
          <p:cNvPr id="88" name="Google Shape;88;p4"/>
          <p:cNvSpPr txBox="1">
            <a:spLocks noGrp="1"/>
          </p:cNvSpPr>
          <p:nvPr>
            <p:ph type="body" idx="1"/>
          </p:nvPr>
        </p:nvSpPr>
        <p:spPr>
          <a:xfrm>
            <a:off x="640080" y="1137105"/>
            <a:ext cx="11114116" cy="503986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Font typeface="Calibri"/>
              <a:buNone/>
            </a:pPr>
            <a:r>
              <a:rPr lang="en-US" sz="2000" i="1">
                <a:latin typeface="Calibri"/>
                <a:ea typeface="Calibri"/>
                <a:cs typeface="Calibri"/>
                <a:sym typeface="Calibri"/>
              </a:rPr>
              <a:t>Includes Buyers and Experts in the preparation, execution and promotion of the </a:t>
            </a:r>
            <a:endParaRPr/>
          </a:p>
          <a:p>
            <a:pPr marL="0" lvl="0" indent="0" algn="ctr" rtl="0">
              <a:lnSpc>
                <a:spcPct val="90000"/>
              </a:lnSpc>
              <a:spcBef>
                <a:spcPts val="1000"/>
              </a:spcBef>
              <a:spcAft>
                <a:spcPts val="0"/>
              </a:spcAft>
              <a:buClr>
                <a:schemeClr val="dk1"/>
              </a:buClr>
              <a:buSzPts val="2000"/>
              <a:buFont typeface="Calibri"/>
              <a:buNone/>
            </a:pPr>
            <a:r>
              <a:rPr lang="en-US" sz="2000" i="1">
                <a:latin typeface="Calibri"/>
                <a:ea typeface="Calibri"/>
                <a:cs typeface="Calibri"/>
                <a:sym typeface="Calibri"/>
              </a:rPr>
              <a:t>procurement of R&amp;D services</a:t>
            </a:r>
            <a:endParaRPr/>
          </a:p>
        </p:txBody>
      </p:sp>
      <p:sp>
        <p:nvSpPr>
          <p:cNvPr id="89" name="Google Shape;89;p4"/>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grpSp>
        <p:nvGrpSpPr>
          <p:cNvPr id="90" name="Google Shape;90;p4"/>
          <p:cNvGrpSpPr/>
          <p:nvPr/>
        </p:nvGrpSpPr>
        <p:grpSpPr>
          <a:xfrm>
            <a:off x="17035737" y="3722581"/>
            <a:ext cx="9122754" cy="6949516"/>
            <a:chOff x="-4" y="-3"/>
            <a:chExt cx="9122753" cy="6949515"/>
          </a:xfrm>
        </p:grpSpPr>
        <p:grpSp>
          <p:nvGrpSpPr>
            <p:cNvPr id="91" name="Google Shape;91;p4"/>
            <p:cNvGrpSpPr/>
            <p:nvPr/>
          </p:nvGrpSpPr>
          <p:grpSpPr>
            <a:xfrm>
              <a:off x="-4" y="-3"/>
              <a:ext cx="2534111" cy="2534115"/>
              <a:chOff x="-2" y="-1"/>
              <a:chExt cx="2534110" cy="2534113"/>
            </a:xfrm>
          </p:grpSpPr>
          <p:sp>
            <p:nvSpPr>
              <p:cNvPr id="92" name="Google Shape;92;p4"/>
              <p:cNvSpPr/>
              <p:nvPr/>
            </p:nvSpPr>
            <p:spPr>
              <a:xfrm>
                <a:off x="-2" y="-1"/>
                <a:ext cx="2534110" cy="2534113"/>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4"/>
              <p:cNvSpPr txBox="1"/>
              <p:nvPr/>
            </p:nvSpPr>
            <p:spPr>
              <a:xfrm>
                <a:off x="371112" y="968764"/>
                <a:ext cx="1791882" cy="596574"/>
              </a:xfrm>
              <a:prstGeom prst="rect">
                <a:avLst/>
              </a:prstGeom>
              <a:noFill/>
              <a:ln>
                <a:noFill/>
              </a:ln>
            </p:spPr>
            <p:txBody>
              <a:bodyPr spcFirstLastPara="1" wrap="square" lIns="27925" tIns="27925" rIns="27925" bIns="279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FFFFFF"/>
                    </a:solidFill>
                    <a:latin typeface="Calibri"/>
                    <a:ea typeface="Calibri"/>
                    <a:cs typeface="Calibri"/>
                    <a:sym typeface="Calibri"/>
                  </a:rPr>
                  <a:t>Buyers</a:t>
                </a:r>
                <a:endParaRPr sz="1400" b="0" i="0" u="none" strike="noStrike" cap="none">
                  <a:solidFill>
                    <a:srgbClr val="000000"/>
                  </a:solidFill>
                  <a:latin typeface="Arial"/>
                  <a:ea typeface="Arial"/>
                  <a:cs typeface="Arial"/>
                  <a:sym typeface="Arial"/>
                </a:endParaRPr>
              </a:p>
            </p:txBody>
          </p:sp>
        </p:grpSp>
        <p:sp>
          <p:nvSpPr>
            <p:cNvPr id="94" name="Google Shape;94;p4"/>
            <p:cNvSpPr/>
            <p:nvPr/>
          </p:nvSpPr>
          <p:spPr>
            <a:xfrm>
              <a:off x="726982" y="2934684"/>
              <a:ext cx="1080145" cy="1080146"/>
            </a:xfrm>
            <a:custGeom>
              <a:avLst/>
              <a:gdLst/>
              <a:ahLst/>
              <a:cxnLst/>
              <a:rect l="l" t="t" r="r" b="b"/>
              <a:pathLst>
                <a:path w="21600" h="21600" extrusionOk="0">
                  <a:moveTo>
                    <a:pt x="0" y="7344"/>
                  </a:moveTo>
                  <a:lnTo>
                    <a:pt x="7344" y="7344"/>
                  </a:lnTo>
                  <a:lnTo>
                    <a:pt x="7344" y="0"/>
                  </a:lnTo>
                  <a:lnTo>
                    <a:pt x="14256" y="0"/>
                  </a:lnTo>
                  <a:lnTo>
                    <a:pt x="14256" y="7344"/>
                  </a:lnTo>
                  <a:lnTo>
                    <a:pt x="21600" y="7344"/>
                  </a:lnTo>
                  <a:lnTo>
                    <a:pt x="21600" y="14256"/>
                  </a:lnTo>
                  <a:lnTo>
                    <a:pt x="14256" y="14256"/>
                  </a:lnTo>
                  <a:lnTo>
                    <a:pt x="14256" y="21600"/>
                  </a:lnTo>
                  <a:lnTo>
                    <a:pt x="7344" y="21600"/>
                  </a:lnTo>
                  <a:lnTo>
                    <a:pt x="7344" y="14256"/>
                  </a:lnTo>
                  <a:lnTo>
                    <a:pt x="0" y="14256"/>
                  </a:lnTo>
                  <a:close/>
                </a:path>
              </a:pathLst>
            </a:custGeom>
            <a:solidFill>
              <a:srgbClr val="B1C0DA"/>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nvGrpSpPr>
            <p:cNvPr id="95" name="Google Shape;95;p4"/>
            <p:cNvGrpSpPr/>
            <p:nvPr/>
          </p:nvGrpSpPr>
          <p:grpSpPr>
            <a:xfrm>
              <a:off x="-4" y="4415400"/>
              <a:ext cx="2534111" cy="2534112"/>
              <a:chOff x="-2" y="-2"/>
              <a:chExt cx="2534110" cy="2534111"/>
            </a:xfrm>
          </p:grpSpPr>
          <p:sp>
            <p:nvSpPr>
              <p:cNvPr id="96" name="Google Shape;96;p4"/>
              <p:cNvSpPr/>
              <p:nvPr/>
            </p:nvSpPr>
            <p:spPr>
              <a:xfrm>
                <a:off x="-2" y="-2"/>
                <a:ext cx="2534110" cy="2534111"/>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4"/>
              <p:cNvSpPr txBox="1"/>
              <p:nvPr/>
            </p:nvSpPr>
            <p:spPr>
              <a:xfrm>
                <a:off x="371112" y="968761"/>
                <a:ext cx="1791882" cy="596574"/>
              </a:xfrm>
              <a:prstGeom prst="rect">
                <a:avLst/>
              </a:prstGeom>
              <a:noFill/>
              <a:ln>
                <a:noFill/>
              </a:ln>
            </p:spPr>
            <p:txBody>
              <a:bodyPr spcFirstLastPara="1" wrap="square" lIns="27925" tIns="27925" rIns="27925" bIns="279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FFFFFF"/>
                    </a:solidFill>
                    <a:latin typeface="Calibri"/>
                    <a:ea typeface="Calibri"/>
                    <a:cs typeface="Calibri"/>
                    <a:sym typeface="Calibri"/>
                  </a:rPr>
                  <a:t>Experts</a:t>
                </a:r>
                <a:endParaRPr sz="1400" b="0" i="0" u="none" strike="noStrike" cap="none">
                  <a:solidFill>
                    <a:srgbClr val="000000"/>
                  </a:solidFill>
                  <a:latin typeface="Arial"/>
                  <a:ea typeface="Arial"/>
                  <a:cs typeface="Arial"/>
                  <a:sym typeface="Arial"/>
                </a:endParaRPr>
              </a:p>
            </p:txBody>
          </p:sp>
        </p:grpSp>
        <p:sp>
          <p:nvSpPr>
            <p:cNvPr id="98" name="Google Shape;98;p4"/>
            <p:cNvSpPr/>
            <p:nvPr/>
          </p:nvSpPr>
          <p:spPr>
            <a:xfrm rot="4026">
              <a:off x="2914209" y="3005811"/>
              <a:ext cx="805849" cy="942691"/>
            </a:xfrm>
            <a:prstGeom prst="rightArrow">
              <a:avLst>
                <a:gd name="adj1" fmla="val 60000"/>
                <a:gd name="adj2" fmla="val 50000"/>
              </a:avLst>
            </a:prstGeom>
            <a:solidFill>
              <a:srgbClr val="B1C0DA"/>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9" name="Google Shape;99;p4"/>
            <p:cNvGrpSpPr/>
            <p:nvPr/>
          </p:nvGrpSpPr>
          <p:grpSpPr>
            <a:xfrm>
              <a:off x="4054548" y="946888"/>
              <a:ext cx="5068201" cy="5068210"/>
              <a:chOff x="0" y="-1"/>
              <a:chExt cx="5068200" cy="5068208"/>
            </a:xfrm>
          </p:grpSpPr>
          <p:sp>
            <p:nvSpPr>
              <p:cNvPr id="100" name="Google Shape;100;p4"/>
              <p:cNvSpPr/>
              <p:nvPr/>
            </p:nvSpPr>
            <p:spPr>
              <a:xfrm>
                <a:off x="0" y="-1"/>
                <a:ext cx="5068200" cy="5068208"/>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4"/>
              <p:cNvSpPr txBox="1"/>
              <p:nvPr/>
            </p:nvSpPr>
            <p:spPr>
              <a:xfrm>
                <a:off x="742217" y="2226833"/>
                <a:ext cx="3583759" cy="614527"/>
              </a:xfrm>
              <a:prstGeom prst="rect">
                <a:avLst/>
              </a:prstGeom>
              <a:noFill/>
              <a:ln>
                <a:noFill/>
              </a:ln>
            </p:spPr>
            <p:txBody>
              <a:bodyPr spcFirstLastPara="1" wrap="square" lIns="36825" tIns="36825" rIns="36825" bIns="368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FFFFFF"/>
                    </a:solidFill>
                    <a:latin typeface="Calibri"/>
                    <a:ea typeface="Calibri"/>
                    <a:cs typeface="Calibri"/>
                    <a:sym typeface="Calibri"/>
                  </a:rPr>
                  <a:t>Consortium</a:t>
                </a:r>
                <a:endParaRPr sz="1400" b="0" i="0" u="none" strike="noStrike" cap="none">
                  <a:solidFill>
                    <a:srgbClr val="000000"/>
                  </a:solidFill>
                  <a:latin typeface="Arial"/>
                  <a:ea typeface="Arial"/>
                  <a:cs typeface="Arial"/>
                  <a:sym typeface="Arial"/>
                </a:endParaRPr>
              </a:p>
            </p:txBody>
          </p:sp>
        </p:grpSp>
      </p:grpSp>
      <p:grpSp>
        <p:nvGrpSpPr>
          <p:cNvPr id="102" name="Google Shape;102;p4"/>
          <p:cNvGrpSpPr/>
          <p:nvPr/>
        </p:nvGrpSpPr>
        <p:grpSpPr>
          <a:xfrm>
            <a:off x="17188137" y="3874981"/>
            <a:ext cx="9122754" cy="6949516"/>
            <a:chOff x="-4" y="-3"/>
            <a:chExt cx="9122753" cy="6949515"/>
          </a:xfrm>
        </p:grpSpPr>
        <p:grpSp>
          <p:nvGrpSpPr>
            <p:cNvPr id="103" name="Google Shape;103;p4"/>
            <p:cNvGrpSpPr/>
            <p:nvPr/>
          </p:nvGrpSpPr>
          <p:grpSpPr>
            <a:xfrm>
              <a:off x="-4" y="-3"/>
              <a:ext cx="2534111" cy="2534115"/>
              <a:chOff x="-2" y="-1"/>
              <a:chExt cx="2534110" cy="2534113"/>
            </a:xfrm>
          </p:grpSpPr>
          <p:sp>
            <p:nvSpPr>
              <p:cNvPr id="104" name="Google Shape;104;p4"/>
              <p:cNvSpPr/>
              <p:nvPr/>
            </p:nvSpPr>
            <p:spPr>
              <a:xfrm>
                <a:off x="-2" y="-1"/>
                <a:ext cx="2534110" cy="2534113"/>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4"/>
              <p:cNvSpPr txBox="1"/>
              <p:nvPr/>
            </p:nvSpPr>
            <p:spPr>
              <a:xfrm>
                <a:off x="371112" y="968764"/>
                <a:ext cx="1791882" cy="596574"/>
              </a:xfrm>
              <a:prstGeom prst="rect">
                <a:avLst/>
              </a:prstGeom>
              <a:noFill/>
              <a:ln>
                <a:noFill/>
              </a:ln>
            </p:spPr>
            <p:txBody>
              <a:bodyPr spcFirstLastPara="1" wrap="square" lIns="27925" tIns="27925" rIns="27925" bIns="279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FFFFFF"/>
                    </a:solidFill>
                    <a:latin typeface="Calibri"/>
                    <a:ea typeface="Calibri"/>
                    <a:cs typeface="Calibri"/>
                    <a:sym typeface="Calibri"/>
                  </a:rPr>
                  <a:t>Buyers</a:t>
                </a:r>
                <a:endParaRPr sz="1400" b="0" i="0" u="none" strike="noStrike" cap="none">
                  <a:solidFill>
                    <a:srgbClr val="000000"/>
                  </a:solidFill>
                  <a:latin typeface="Arial"/>
                  <a:ea typeface="Arial"/>
                  <a:cs typeface="Arial"/>
                  <a:sym typeface="Arial"/>
                </a:endParaRPr>
              </a:p>
            </p:txBody>
          </p:sp>
        </p:grpSp>
        <p:sp>
          <p:nvSpPr>
            <p:cNvPr id="106" name="Google Shape;106;p4"/>
            <p:cNvSpPr/>
            <p:nvPr/>
          </p:nvSpPr>
          <p:spPr>
            <a:xfrm>
              <a:off x="726982" y="2934684"/>
              <a:ext cx="1080145" cy="1080146"/>
            </a:xfrm>
            <a:custGeom>
              <a:avLst/>
              <a:gdLst/>
              <a:ahLst/>
              <a:cxnLst/>
              <a:rect l="l" t="t" r="r" b="b"/>
              <a:pathLst>
                <a:path w="21600" h="21600" extrusionOk="0">
                  <a:moveTo>
                    <a:pt x="0" y="7344"/>
                  </a:moveTo>
                  <a:lnTo>
                    <a:pt x="7344" y="7344"/>
                  </a:lnTo>
                  <a:lnTo>
                    <a:pt x="7344" y="0"/>
                  </a:lnTo>
                  <a:lnTo>
                    <a:pt x="14256" y="0"/>
                  </a:lnTo>
                  <a:lnTo>
                    <a:pt x="14256" y="7344"/>
                  </a:lnTo>
                  <a:lnTo>
                    <a:pt x="21600" y="7344"/>
                  </a:lnTo>
                  <a:lnTo>
                    <a:pt x="21600" y="14256"/>
                  </a:lnTo>
                  <a:lnTo>
                    <a:pt x="14256" y="14256"/>
                  </a:lnTo>
                  <a:lnTo>
                    <a:pt x="14256" y="21600"/>
                  </a:lnTo>
                  <a:lnTo>
                    <a:pt x="7344" y="21600"/>
                  </a:lnTo>
                  <a:lnTo>
                    <a:pt x="7344" y="14256"/>
                  </a:lnTo>
                  <a:lnTo>
                    <a:pt x="0" y="14256"/>
                  </a:lnTo>
                  <a:close/>
                </a:path>
              </a:pathLst>
            </a:custGeom>
            <a:solidFill>
              <a:srgbClr val="B1C0DA"/>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nvGrpSpPr>
            <p:cNvPr id="107" name="Google Shape;107;p4"/>
            <p:cNvGrpSpPr/>
            <p:nvPr/>
          </p:nvGrpSpPr>
          <p:grpSpPr>
            <a:xfrm>
              <a:off x="-4" y="4415400"/>
              <a:ext cx="2534111" cy="2534112"/>
              <a:chOff x="-2" y="-2"/>
              <a:chExt cx="2534110" cy="2534111"/>
            </a:xfrm>
          </p:grpSpPr>
          <p:sp>
            <p:nvSpPr>
              <p:cNvPr id="108" name="Google Shape;108;p4"/>
              <p:cNvSpPr/>
              <p:nvPr/>
            </p:nvSpPr>
            <p:spPr>
              <a:xfrm>
                <a:off x="-2" y="-2"/>
                <a:ext cx="2534110" cy="2534111"/>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4"/>
              <p:cNvSpPr txBox="1"/>
              <p:nvPr/>
            </p:nvSpPr>
            <p:spPr>
              <a:xfrm>
                <a:off x="371112" y="968761"/>
                <a:ext cx="1791882" cy="596574"/>
              </a:xfrm>
              <a:prstGeom prst="rect">
                <a:avLst/>
              </a:prstGeom>
              <a:noFill/>
              <a:ln>
                <a:noFill/>
              </a:ln>
            </p:spPr>
            <p:txBody>
              <a:bodyPr spcFirstLastPara="1" wrap="square" lIns="27925" tIns="27925" rIns="27925" bIns="279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FFFFFF"/>
                    </a:solidFill>
                    <a:latin typeface="Calibri"/>
                    <a:ea typeface="Calibri"/>
                    <a:cs typeface="Calibri"/>
                    <a:sym typeface="Calibri"/>
                  </a:rPr>
                  <a:t>Experts</a:t>
                </a:r>
                <a:endParaRPr sz="1400" b="0" i="0" u="none" strike="noStrike" cap="none">
                  <a:solidFill>
                    <a:srgbClr val="000000"/>
                  </a:solidFill>
                  <a:latin typeface="Arial"/>
                  <a:ea typeface="Arial"/>
                  <a:cs typeface="Arial"/>
                  <a:sym typeface="Arial"/>
                </a:endParaRPr>
              </a:p>
            </p:txBody>
          </p:sp>
        </p:grpSp>
        <p:sp>
          <p:nvSpPr>
            <p:cNvPr id="110" name="Google Shape;110;p4"/>
            <p:cNvSpPr/>
            <p:nvPr/>
          </p:nvSpPr>
          <p:spPr>
            <a:xfrm rot="4026">
              <a:off x="2914209" y="3005811"/>
              <a:ext cx="805849" cy="942691"/>
            </a:xfrm>
            <a:prstGeom prst="rightArrow">
              <a:avLst>
                <a:gd name="adj1" fmla="val 60000"/>
                <a:gd name="adj2" fmla="val 50000"/>
              </a:avLst>
            </a:prstGeom>
            <a:solidFill>
              <a:srgbClr val="B1C0DA"/>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1" name="Google Shape;111;p4"/>
            <p:cNvGrpSpPr/>
            <p:nvPr/>
          </p:nvGrpSpPr>
          <p:grpSpPr>
            <a:xfrm>
              <a:off x="4054548" y="946888"/>
              <a:ext cx="5068201" cy="5068210"/>
              <a:chOff x="0" y="-1"/>
              <a:chExt cx="5068200" cy="5068208"/>
            </a:xfrm>
          </p:grpSpPr>
          <p:sp>
            <p:nvSpPr>
              <p:cNvPr id="112" name="Google Shape;112;p4"/>
              <p:cNvSpPr/>
              <p:nvPr/>
            </p:nvSpPr>
            <p:spPr>
              <a:xfrm>
                <a:off x="0" y="-1"/>
                <a:ext cx="5068200" cy="5068208"/>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4"/>
              <p:cNvSpPr txBox="1"/>
              <p:nvPr/>
            </p:nvSpPr>
            <p:spPr>
              <a:xfrm>
                <a:off x="742217" y="2226833"/>
                <a:ext cx="3583759" cy="614527"/>
              </a:xfrm>
              <a:prstGeom prst="rect">
                <a:avLst/>
              </a:prstGeom>
              <a:noFill/>
              <a:ln>
                <a:noFill/>
              </a:ln>
            </p:spPr>
            <p:txBody>
              <a:bodyPr spcFirstLastPara="1" wrap="square" lIns="36825" tIns="36825" rIns="36825" bIns="368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FFFFFF"/>
                    </a:solidFill>
                    <a:latin typeface="Calibri"/>
                    <a:ea typeface="Calibri"/>
                    <a:cs typeface="Calibri"/>
                    <a:sym typeface="Calibri"/>
                  </a:rPr>
                  <a:t>Consortium</a:t>
                </a:r>
                <a:endParaRPr sz="1400" b="0" i="0" u="none" strike="noStrike" cap="none">
                  <a:solidFill>
                    <a:srgbClr val="000000"/>
                  </a:solidFill>
                  <a:latin typeface="Arial"/>
                  <a:ea typeface="Arial"/>
                  <a:cs typeface="Arial"/>
                  <a:sym typeface="Arial"/>
                </a:endParaRPr>
              </a:p>
            </p:txBody>
          </p:sp>
        </p:grpSp>
      </p:grpSp>
      <p:pic>
        <p:nvPicPr>
          <p:cNvPr id="114" name="Google Shape;114;p4" descr="A close up of a logo&#10;&#10;Description automatically generated"/>
          <p:cNvPicPr preferRelativeResize="0"/>
          <p:nvPr/>
        </p:nvPicPr>
        <p:blipFill rotWithShape="1">
          <a:blip r:embed="rId3">
            <a:alphaModFix/>
          </a:blip>
          <a:srcRect/>
          <a:stretch/>
        </p:blipFill>
        <p:spPr>
          <a:xfrm>
            <a:off x="1998466" y="1998256"/>
            <a:ext cx="9188029" cy="3329085"/>
          </a:xfrm>
          <a:prstGeom prst="rect">
            <a:avLst/>
          </a:prstGeom>
          <a:noFill/>
          <a:ln>
            <a:noFill/>
          </a:ln>
        </p:spPr>
      </p:pic>
      <p:sp>
        <p:nvSpPr>
          <p:cNvPr id="115" name="Google Shape;115;p4"/>
          <p:cNvSpPr txBox="1"/>
          <p:nvPr/>
        </p:nvSpPr>
        <p:spPr>
          <a:xfrm>
            <a:off x="487679" y="3157755"/>
            <a:ext cx="754661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Procurers -  Public organisations committing funds to contribute to a joint-R&amp;D-procurement, research data use cases and R&amp;D testing effort</a:t>
            </a:r>
            <a:endParaRPr sz="1400" b="0" i="0" u="none" strike="noStrike" cap="none">
              <a:solidFill>
                <a:srgbClr val="000000"/>
              </a:solidFill>
              <a:latin typeface="Arial"/>
              <a:ea typeface="Arial"/>
              <a:cs typeface="Arial"/>
              <a:sym typeface="Arial"/>
            </a:endParaRPr>
          </a:p>
        </p:txBody>
      </p:sp>
      <p:sp>
        <p:nvSpPr>
          <p:cNvPr id="116" name="Google Shape;116;p4"/>
          <p:cNvSpPr txBox="1"/>
          <p:nvPr/>
        </p:nvSpPr>
        <p:spPr>
          <a:xfrm>
            <a:off x="487678" y="5076553"/>
            <a:ext cx="110642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Calibri"/>
                <a:ea typeface="Calibri"/>
                <a:cs typeface="Calibri"/>
                <a:sym typeface="Calibri"/>
              </a:rPr>
              <a:t>Experts – Partner organisations bringing expertise in requirement assessment and promotion activities, not part of the Buyers Group </a:t>
            </a:r>
            <a:endParaRPr sz="1400" b="0" i="0" u="none" strike="noStrike" cap="none">
              <a:solidFill>
                <a:srgbClr val="000000"/>
              </a:solidFill>
              <a:latin typeface="Arial"/>
              <a:ea typeface="Arial"/>
              <a:cs typeface="Arial"/>
              <a:sym typeface="Arial"/>
            </a:endParaRPr>
          </a:p>
        </p:txBody>
      </p:sp>
      <p:sp>
        <p:nvSpPr>
          <p:cNvPr id="32" name="Google Shape;82;p49">
            <a:extLst>
              <a:ext uri="{FF2B5EF4-FFF2-40B4-BE49-F238E27FC236}">
                <a16:creationId xmlns:a16="http://schemas.microsoft.com/office/drawing/2014/main" id="{C29A5FBC-482E-1E40-8A47-0EBBBCBABD0A}"/>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Information Session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782053" y="417558"/>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Early Adopters</a:t>
            </a:r>
            <a:endParaRPr/>
          </a:p>
        </p:txBody>
      </p:sp>
      <p:sp>
        <p:nvSpPr>
          <p:cNvPr id="122" name="Google Shape;122;p5"/>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7E6E6"/>
              </a:buClr>
              <a:buSzPts val="1200"/>
              <a:buFont typeface="Calibri"/>
              <a:buNone/>
            </a:pPr>
            <a:fld id="{00000000-1234-1234-1234-123412341234}" type="slidenum">
              <a:rPr lang="en-US" sz="1200" b="0" i="0" u="none" strike="noStrike" cap="none">
                <a:solidFill>
                  <a:srgbClr val="E7E6E6"/>
                </a:solidFill>
                <a:latin typeface="Calibri"/>
                <a:ea typeface="Calibri"/>
                <a:cs typeface="Calibri"/>
                <a:sym typeface="Calibri"/>
              </a:rPr>
              <a:t>7</a:t>
            </a:fld>
            <a:endParaRPr sz="1200" b="0" i="0" u="none" strike="noStrike" cap="none">
              <a:solidFill>
                <a:srgbClr val="E7E6E6"/>
              </a:solidFill>
              <a:latin typeface="Calibri"/>
              <a:ea typeface="Calibri"/>
              <a:cs typeface="Calibri"/>
              <a:sym typeface="Calibri"/>
            </a:endParaRPr>
          </a:p>
        </p:txBody>
      </p:sp>
      <p:sp>
        <p:nvSpPr>
          <p:cNvPr id="123" name="Google Shape;123;p5"/>
          <p:cNvSpPr txBox="1"/>
          <p:nvPr/>
        </p:nvSpPr>
        <p:spPr>
          <a:xfrm>
            <a:off x="912122" y="3500851"/>
            <a:ext cx="7862075" cy="3417599"/>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rgbClr val="000000"/>
              </a:buClr>
              <a:buSzPts val="2000"/>
              <a:buFont typeface="Calibri"/>
              <a:buChar char="•"/>
            </a:pPr>
            <a:r>
              <a:rPr lang="en-US" sz="2000" b="1" i="0" u="none" strike="noStrike" cap="none">
                <a:solidFill>
                  <a:srgbClr val="000000"/>
                </a:solidFill>
                <a:latin typeface="Calibri"/>
                <a:ea typeface="Calibri"/>
                <a:cs typeface="Calibri"/>
                <a:sym typeface="Calibri"/>
              </a:rPr>
              <a:t>Confi</a:t>
            </a:r>
            <a:r>
              <a:rPr lang="en-US" sz="1800" b="1" i="0" u="none" strike="noStrike" cap="none">
                <a:solidFill>
                  <a:srgbClr val="000000"/>
                </a:solidFill>
                <a:latin typeface="Calibri"/>
                <a:ea typeface="Calibri"/>
                <a:cs typeface="Calibri"/>
                <a:sym typeface="Calibri"/>
              </a:rPr>
              <a:t>rmed </a:t>
            </a:r>
            <a:r>
              <a:rPr lang="en-US" sz="1800" b="1" i="0" u="none" strike="noStrike" cap="none">
                <a:solidFill>
                  <a:schemeClr val="dk1"/>
                </a:solidFill>
                <a:latin typeface="Calibri"/>
                <a:ea typeface="Calibri"/>
                <a:cs typeface="Calibri"/>
                <a:sym typeface="Calibri"/>
              </a:rPr>
              <a:t>subscription</a:t>
            </a:r>
            <a:r>
              <a:rPr lang="en-US" sz="1800" b="1" i="0" u="none" strike="noStrike" cap="none">
                <a:solidFill>
                  <a:srgbClr val="000000"/>
                </a:solidFill>
                <a:latin typeface="Calibri"/>
                <a:ea typeface="Calibri"/>
                <a:cs typeface="Calibri"/>
                <a:sym typeface="Calibri"/>
              </a:rPr>
              <a:t> received from 11 organisations: </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120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4" name="Google Shape;124;p5"/>
          <p:cNvSpPr txBox="1"/>
          <p:nvPr/>
        </p:nvSpPr>
        <p:spPr>
          <a:xfrm>
            <a:off x="7233927" y="3159419"/>
            <a:ext cx="5335466" cy="2000167"/>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50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125" name="Google Shape;125;p5"/>
          <p:cNvSpPr/>
          <p:nvPr/>
        </p:nvSpPr>
        <p:spPr>
          <a:xfrm>
            <a:off x="7030995" y="3471203"/>
            <a:ext cx="664884" cy="389505"/>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6" name="Google Shape;126;p5"/>
          <p:cNvSpPr txBox="1"/>
          <p:nvPr/>
        </p:nvSpPr>
        <p:spPr>
          <a:xfrm>
            <a:off x="7990137" y="3519168"/>
            <a:ext cx="5097652" cy="302991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800"/>
              <a:buFont typeface="Calibri"/>
              <a:buNone/>
            </a:pPr>
            <a:r>
              <a:rPr lang="en-US" sz="1800" b="0" i="1" u="none" strike="noStrike" cap="none">
                <a:solidFill>
                  <a:srgbClr val="000000"/>
                </a:solidFill>
                <a:latin typeface="Calibri"/>
                <a:ea typeface="Calibri"/>
                <a:cs typeface="Calibri"/>
                <a:sym typeface="Calibri"/>
              </a:rPr>
              <a:t>High level of interest from the community </a:t>
            </a:r>
            <a:endParaRPr sz="1800" b="0" i="1" u="none" strike="noStrike" cap="none">
              <a:solidFill>
                <a:srgbClr val="000000"/>
              </a:solidFill>
              <a:latin typeface="Calibri"/>
              <a:ea typeface="Calibri"/>
              <a:cs typeface="Calibri"/>
              <a:sym typeface="Calibri"/>
            </a:endParaRPr>
          </a:p>
        </p:txBody>
      </p:sp>
      <p:sp>
        <p:nvSpPr>
          <p:cNvPr id="127" name="Google Shape;127;p5"/>
          <p:cNvSpPr txBox="1"/>
          <p:nvPr/>
        </p:nvSpPr>
        <p:spPr>
          <a:xfrm>
            <a:off x="970884" y="1322993"/>
            <a:ext cx="5194005" cy="7458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Participants: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1200"/>
              </a:spcBef>
              <a:spcAft>
                <a:spcPts val="0"/>
              </a:spcAft>
              <a:buClr>
                <a:srgbClr val="000000"/>
              </a:buClr>
              <a:buSzPts val="1400"/>
              <a:buFont typeface="Calibri"/>
              <a:buChar char="•"/>
            </a:pPr>
            <a:r>
              <a:rPr lang="en-US" sz="1600" b="0" i="0" u="none" strike="noStrike" cap="none">
                <a:solidFill>
                  <a:srgbClr val="000000"/>
                </a:solidFill>
                <a:latin typeface="Calibri"/>
                <a:ea typeface="Calibri"/>
                <a:cs typeface="Calibri"/>
                <a:sym typeface="Calibri"/>
              </a:rPr>
              <a:t>Demand side public sector organisations</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120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128" name="Google Shape;128;p5"/>
          <p:cNvPicPr preferRelativeResize="0"/>
          <p:nvPr/>
        </p:nvPicPr>
        <p:blipFill rotWithShape="1">
          <a:blip r:embed="rId3">
            <a:alphaModFix/>
          </a:blip>
          <a:srcRect/>
          <a:stretch/>
        </p:blipFill>
        <p:spPr>
          <a:xfrm>
            <a:off x="8392633" y="0"/>
            <a:ext cx="3749748" cy="1680312"/>
          </a:xfrm>
          <a:prstGeom prst="rect">
            <a:avLst/>
          </a:prstGeom>
          <a:noFill/>
          <a:ln>
            <a:noFill/>
          </a:ln>
        </p:spPr>
      </p:pic>
      <p:sp>
        <p:nvSpPr>
          <p:cNvPr id="129" name="Google Shape;129;p5"/>
          <p:cNvSpPr/>
          <p:nvPr/>
        </p:nvSpPr>
        <p:spPr>
          <a:xfrm>
            <a:off x="7312554" y="1698414"/>
            <a:ext cx="4934100" cy="286200"/>
          </a:xfrm>
          <a:prstGeom prst="rect">
            <a:avLst/>
          </a:prstGeom>
          <a:noFill/>
          <a:ln>
            <a:noFill/>
          </a:ln>
        </p:spPr>
        <p:txBody>
          <a:bodyPr spcFirstLastPara="1" wrap="square" lIns="91425" tIns="45700" rIns="91425" bIns="45700" anchor="t" anchorCtr="0">
            <a:spAutoFit/>
          </a:bodyPr>
          <a:lstStyle/>
          <a:p>
            <a:pPr marL="457200" marR="0" lvl="0" indent="0" algn="l"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Information Webinar (04</a:t>
            </a:r>
            <a:r>
              <a:rPr lang="en-US" sz="1400" b="0" i="0" u="none" strike="noStrike" cap="none" baseline="30000">
                <a:solidFill>
                  <a:srgbClr val="000000"/>
                </a:solidFill>
                <a:latin typeface="Calibri"/>
                <a:ea typeface="Calibri"/>
                <a:cs typeface="Calibri"/>
                <a:sym typeface="Calibri"/>
              </a:rPr>
              <a:t>th</a:t>
            </a:r>
            <a:r>
              <a:rPr lang="en-US" sz="1400" b="0" i="0" u="none" strike="noStrike" cap="none">
                <a:solidFill>
                  <a:srgbClr val="000000"/>
                </a:solidFill>
                <a:latin typeface="Calibri"/>
                <a:ea typeface="Calibri"/>
                <a:cs typeface="Calibri"/>
                <a:sym typeface="Calibri"/>
              </a:rPr>
              <a:t> September) =</a:t>
            </a:r>
            <a:r>
              <a:rPr lang="en-US" sz="1400" b="1" i="0" u="none" strike="noStrike" cap="none">
                <a:solidFill>
                  <a:srgbClr val="000000"/>
                </a:solidFill>
                <a:latin typeface="Calibri"/>
                <a:ea typeface="Calibri"/>
                <a:cs typeface="Calibri"/>
                <a:sym typeface="Calibri"/>
              </a:rPr>
              <a:t> 47 participants</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30" name="Google Shape;130;p5"/>
          <p:cNvSpPr txBox="1"/>
          <p:nvPr/>
        </p:nvSpPr>
        <p:spPr>
          <a:xfrm>
            <a:off x="970884" y="2034164"/>
            <a:ext cx="11304181" cy="149243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Key advantages</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120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Assess if resulting services address archiving and preservation needs </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120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Contribute and shape the R&amp;D carried out in the project, contribute with use cases and have the </a:t>
            </a:r>
            <a:r>
              <a:rPr lang="en-US" sz="1600" b="0" i="0" u="none" strike="noStrike" cap="none">
                <a:solidFill>
                  <a:schemeClr val="dk1"/>
                </a:solidFill>
                <a:latin typeface="Calibri"/>
                <a:ea typeface="Calibri"/>
                <a:cs typeface="Calibri"/>
                <a:sym typeface="Calibri"/>
              </a:rPr>
              <a:t>o</a:t>
            </a:r>
            <a:r>
              <a:rPr lang="en-US" sz="1600" b="0" i="0" u="none" strike="noStrike" cap="none">
                <a:solidFill>
                  <a:srgbClr val="000000"/>
                </a:solidFill>
                <a:latin typeface="Calibri"/>
                <a:ea typeface="Calibri"/>
                <a:cs typeface="Calibri"/>
                <a:sym typeface="Calibri"/>
              </a:rPr>
              <a:t>ption to purchase pilot-scale services by the end of the project</a:t>
            </a:r>
            <a:endParaRPr sz="1400" b="0" i="0" u="none" strike="noStrike" cap="none">
              <a:solidFill>
                <a:srgbClr val="000000"/>
              </a:solidFill>
              <a:latin typeface="Arial"/>
              <a:ea typeface="Arial"/>
              <a:cs typeface="Arial"/>
              <a:sym typeface="Arial"/>
            </a:endParaRPr>
          </a:p>
        </p:txBody>
      </p:sp>
      <p:pic>
        <p:nvPicPr>
          <p:cNvPr id="131" name="Google Shape;131;p5" descr="A picture containing drawing&#10;&#10;Description automatically generated"/>
          <p:cNvPicPr preferRelativeResize="0"/>
          <p:nvPr/>
        </p:nvPicPr>
        <p:blipFill rotWithShape="1">
          <a:blip r:embed="rId4">
            <a:alphaModFix/>
          </a:blip>
          <a:srcRect/>
          <a:stretch/>
        </p:blipFill>
        <p:spPr>
          <a:xfrm>
            <a:off x="6707938" y="4101521"/>
            <a:ext cx="1896559" cy="715096"/>
          </a:xfrm>
          <a:prstGeom prst="rect">
            <a:avLst/>
          </a:prstGeom>
          <a:noFill/>
          <a:ln>
            <a:noFill/>
          </a:ln>
        </p:spPr>
      </p:pic>
      <p:pic>
        <p:nvPicPr>
          <p:cNvPr id="132" name="Google Shape;132;p5" descr="A drawing of a face&#10;&#10;Description automatically generated"/>
          <p:cNvPicPr preferRelativeResize="0"/>
          <p:nvPr/>
        </p:nvPicPr>
        <p:blipFill rotWithShape="1">
          <a:blip r:embed="rId5">
            <a:alphaModFix/>
          </a:blip>
          <a:srcRect/>
          <a:stretch/>
        </p:blipFill>
        <p:spPr>
          <a:xfrm>
            <a:off x="7707263" y="5353370"/>
            <a:ext cx="2335523" cy="761368"/>
          </a:xfrm>
          <a:prstGeom prst="rect">
            <a:avLst/>
          </a:prstGeom>
          <a:noFill/>
          <a:ln>
            <a:noFill/>
          </a:ln>
        </p:spPr>
      </p:pic>
      <p:pic>
        <p:nvPicPr>
          <p:cNvPr id="133" name="Google Shape;133;p5" descr="A picture containing drawing&#10;&#10;Description automatically generated"/>
          <p:cNvPicPr preferRelativeResize="0"/>
          <p:nvPr/>
        </p:nvPicPr>
        <p:blipFill rotWithShape="1">
          <a:blip r:embed="rId6">
            <a:alphaModFix/>
          </a:blip>
          <a:srcRect/>
          <a:stretch/>
        </p:blipFill>
        <p:spPr>
          <a:xfrm>
            <a:off x="10367108" y="5063592"/>
            <a:ext cx="1617482" cy="771414"/>
          </a:xfrm>
          <a:prstGeom prst="rect">
            <a:avLst/>
          </a:prstGeom>
          <a:noFill/>
          <a:ln>
            <a:noFill/>
          </a:ln>
        </p:spPr>
      </p:pic>
      <p:pic>
        <p:nvPicPr>
          <p:cNvPr id="134" name="Google Shape;134;p5" descr="A picture containing drawing&#10;&#10;Description automatically generated"/>
          <p:cNvPicPr preferRelativeResize="0"/>
          <p:nvPr/>
        </p:nvPicPr>
        <p:blipFill rotWithShape="1">
          <a:blip r:embed="rId7">
            <a:alphaModFix/>
          </a:blip>
          <a:srcRect/>
          <a:stretch/>
        </p:blipFill>
        <p:spPr>
          <a:xfrm>
            <a:off x="9278928" y="4101068"/>
            <a:ext cx="2134748" cy="609928"/>
          </a:xfrm>
          <a:prstGeom prst="rect">
            <a:avLst/>
          </a:prstGeom>
          <a:noFill/>
          <a:ln>
            <a:noFill/>
          </a:ln>
        </p:spPr>
      </p:pic>
      <p:pic>
        <p:nvPicPr>
          <p:cNvPr id="135" name="Google Shape;135;p5" descr="A picture containing drawing&#10;&#10;Description automatically generated"/>
          <p:cNvPicPr preferRelativeResize="0"/>
          <p:nvPr/>
        </p:nvPicPr>
        <p:blipFill rotWithShape="1">
          <a:blip r:embed="rId8">
            <a:alphaModFix/>
          </a:blip>
          <a:srcRect/>
          <a:stretch/>
        </p:blipFill>
        <p:spPr>
          <a:xfrm>
            <a:off x="4363933" y="5107421"/>
            <a:ext cx="3080645" cy="866659"/>
          </a:xfrm>
          <a:prstGeom prst="rect">
            <a:avLst/>
          </a:prstGeom>
          <a:noFill/>
          <a:ln>
            <a:noFill/>
          </a:ln>
        </p:spPr>
      </p:pic>
      <p:pic>
        <p:nvPicPr>
          <p:cNvPr id="136" name="Google Shape;136;p5" descr="A picture containing game&#10;&#10;Description automatically generated"/>
          <p:cNvPicPr preferRelativeResize="0"/>
          <p:nvPr/>
        </p:nvPicPr>
        <p:blipFill rotWithShape="1">
          <a:blip r:embed="rId9">
            <a:alphaModFix/>
          </a:blip>
          <a:srcRect/>
          <a:stretch/>
        </p:blipFill>
        <p:spPr>
          <a:xfrm>
            <a:off x="672909" y="4573777"/>
            <a:ext cx="1290702" cy="966781"/>
          </a:xfrm>
          <a:prstGeom prst="rect">
            <a:avLst/>
          </a:prstGeom>
          <a:noFill/>
          <a:ln>
            <a:noFill/>
          </a:ln>
        </p:spPr>
      </p:pic>
      <p:pic>
        <p:nvPicPr>
          <p:cNvPr id="137" name="Google Shape;137;p5" descr="A picture containing drawing&#10;&#10;Description automatically generated"/>
          <p:cNvPicPr preferRelativeResize="0"/>
          <p:nvPr/>
        </p:nvPicPr>
        <p:blipFill rotWithShape="1">
          <a:blip r:embed="rId10">
            <a:alphaModFix/>
          </a:blip>
          <a:srcRect/>
          <a:stretch/>
        </p:blipFill>
        <p:spPr>
          <a:xfrm>
            <a:off x="435016" y="3784994"/>
            <a:ext cx="1555209" cy="957052"/>
          </a:xfrm>
          <a:prstGeom prst="rect">
            <a:avLst/>
          </a:prstGeom>
          <a:noFill/>
          <a:ln>
            <a:noFill/>
          </a:ln>
        </p:spPr>
      </p:pic>
      <p:pic>
        <p:nvPicPr>
          <p:cNvPr id="138" name="Google Shape;138;p5" descr="A picture containing drawing&#10;&#10;Description automatically generated"/>
          <p:cNvPicPr preferRelativeResize="0"/>
          <p:nvPr/>
        </p:nvPicPr>
        <p:blipFill rotWithShape="1">
          <a:blip r:embed="rId11">
            <a:alphaModFix/>
          </a:blip>
          <a:srcRect/>
          <a:stretch/>
        </p:blipFill>
        <p:spPr>
          <a:xfrm>
            <a:off x="1068819" y="5529100"/>
            <a:ext cx="1789583" cy="769207"/>
          </a:xfrm>
          <a:prstGeom prst="rect">
            <a:avLst/>
          </a:prstGeom>
          <a:noFill/>
          <a:ln>
            <a:noFill/>
          </a:ln>
        </p:spPr>
      </p:pic>
      <p:pic>
        <p:nvPicPr>
          <p:cNvPr id="139" name="Google Shape;139;p5" descr="A picture containing drawing&#10;&#10;Description automatically generated"/>
          <p:cNvPicPr preferRelativeResize="0"/>
          <p:nvPr/>
        </p:nvPicPr>
        <p:blipFill rotWithShape="1">
          <a:blip r:embed="rId12">
            <a:alphaModFix/>
          </a:blip>
          <a:srcRect/>
          <a:stretch/>
        </p:blipFill>
        <p:spPr>
          <a:xfrm>
            <a:off x="2258754" y="3958928"/>
            <a:ext cx="1776472" cy="623406"/>
          </a:xfrm>
          <a:prstGeom prst="rect">
            <a:avLst/>
          </a:prstGeom>
          <a:noFill/>
          <a:ln>
            <a:noFill/>
          </a:ln>
        </p:spPr>
      </p:pic>
      <p:pic>
        <p:nvPicPr>
          <p:cNvPr id="140" name="Google Shape;140;p5" descr="A picture containing drawing&#10;&#10;Description automatically generated"/>
          <p:cNvPicPr preferRelativeResize="0"/>
          <p:nvPr/>
        </p:nvPicPr>
        <p:blipFill rotWithShape="1">
          <a:blip r:embed="rId13">
            <a:alphaModFix/>
          </a:blip>
          <a:srcRect/>
          <a:stretch/>
        </p:blipFill>
        <p:spPr>
          <a:xfrm>
            <a:off x="4343596" y="3979982"/>
            <a:ext cx="1896559" cy="736949"/>
          </a:xfrm>
          <a:prstGeom prst="rect">
            <a:avLst/>
          </a:prstGeom>
          <a:noFill/>
          <a:ln>
            <a:noFill/>
          </a:ln>
        </p:spPr>
      </p:pic>
      <p:pic>
        <p:nvPicPr>
          <p:cNvPr id="141" name="Google Shape;141;p5" descr="A close up of a clock&#10;&#10;Description automatically generated"/>
          <p:cNvPicPr preferRelativeResize="0"/>
          <p:nvPr/>
        </p:nvPicPr>
        <p:blipFill rotWithShape="1">
          <a:blip r:embed="rId14">
            <a:alphaModFix/>
          </a:blip>
          <a:srcRect/>
          <a:stretch/>
        </p:blipFill>
        <p:spPr>
          <a:xfrm>
            <a:off x="2757942" y="4710996"/>
            <a:ext cx="1263084" cy="1263084"/>
          </a:xfrm>
          <a:prstGeom prst="rect">
            <a:avLst/>
          </a:prstGeom>
          <a:noFill/>
          <a:ln>
            <a:noFill/>
          </a:ln>
        </p:spPr>
      </p:pic>
      <p:sp>
        <p:nvSpPr>
          <p:cNvPr id="23" name="Google Shape;82;p49">
            <a:extLst>
              <a:ext uri="{FF2B5EF4-FFF2-40B4-BE49-F238E27FC236}">
                <a16:creationId xmlns:a16="http://schemas.microsoft.com/office/drawing/2014/main" id="{A5631BBE-A112-D446-B546-E7A2DBF3333D}"/>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Information Session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9856518" y="1455053"/>
            <a:ext cx="1437836" cy="4420922"/>
          </a:xfrm>
          <a:prstGeom prst="rect">
            <a:avLst/>
          </a:prstGeom>
          <a:solidFill>
            <a:srgbClr val="BBD6E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rgbClr val="1F3864"/>
                </a:solidFill>
                <a:latin typeface="Calibri"/>
                <a:ea typeface="Calibri"/>
                <a:cs typeface="Calibri"/>
                <a:sym typeface="Calibri"/>
              </a:rPr>
              <a:t>Cost-effective Business Model </a:t>
            </a:r>
            <a:endParaRPr sz="135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1"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1F3864"/>
                </a:solidFill>
                <a:latin typeface="Calibri"/>
                <a:ea typeface="Calibri"/>
                <a:cs typeface="Calibri"/>
                <a:sym typeface="Calibri"/>
              </a:rPr>
              <a:t>Taking into account: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1F3864"/>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Scale</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Ingest rates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Archive lifetime</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 of copies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Exit strategies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Portability</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SLAs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rgbClr val="1F3864"/>
                </a:solidFill>
                <a:latin typeface="Calibri"/>
                <a:ea typeface="Calibri"/>
                <a:cs typeface="Calibri"/>
                <a:sym typeface="Calibri"/>
              </a:rPr>
              <a:t> Regulation &amp; Legislation</a:t>
            </a:r>
            <a:endParaRPr sz="1350" b="0" i="1"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1" u="none" strike="noStrike" cap="none">
              <a:solidFill>
                <a:srgbClr val="1F3864"/>
              </a:solidFill>
              <a:latin typeface="Calibri"/>
              <a:ea typeface="Calibri"/>
              <a:cs typeface="Calibri"/>
              <a:sym typeface="Calibri"/>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Auditing</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Self-assessment</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Data Retention</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1F3864"/>
              </a:buClr>
              <a:buSzPts val="1200"/>
              <a:buFont typeface="Calibri"/>
              <a:buChar char="-"/>
            </a:pPr>
            <a:r>
              <a:rPr lang="en-US" sz="1200" b="0" i="0" u="none" strike="noStrike" cap="none">
                <a:solidFill>
                  <a:srgbClr val="1F3864"/>
                </a:solidFill>
                <a:latin typeface="Calibri"/>
                <a:ea typeface="Calibri"/>
                <a:cs typeface="Calibri"/>
                <a:sym typeface="Calibri"/>
              </a:rPr>
              <a:t>GDPR</a:t>
            </a:r>
            <a:endParaRPr sz="1400" b="0" i="0" u="none" strike="noStrike" cap="none">
              <a:solidFill>
                <a:srgbClr val="000000"/>
              </a:solidFill>
              <a:latin typeface="Arial"/>
              <a:ea typeface="Arial"/>
              <a:cs typeface="Arial"/>
              <a:sym typeface="Arial"/>
            </a:endParaRPr>
          </a:p>
        </p:txBody>
      </p:sp>
      <p:sp>
        <p:nvSpPr>
          <p:cNvPr id="147" name="Google Shape;147;p7"/>
          <p:cNvSpPr txBox="1">
            <a:spLocks noGrp="1"/>
          </p:cNvSpPr>
          <p:nvPr>
            <p:ph type="title"/>
          </p:nvPr>
        </p:nvSpPr>
        <p:spPr>
          <a:xfrm>
            <a:off x="2370670" y="475679"/>
            <a:ext cx="6270402" cy="8280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Outcome: R&amp;D Challenge </a:t>
            </a:r>
            <a:endParaRPr/>
          </a:p>
        </p:txBody>
      </p:sp>
      <p:sp>
        <p:nvSpPr>
          <p:cNvPr id="148" name="Google Shape;148;p7"/>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grpSp>
        <p:nvGrpSpPr>
          <p:cNvPr id="149" name="Google Shape;149;p7"/>
          <p:cNvGrpSpPr/>
          <p:nvPr/>
        </p:nvGrpSpPr>
        <p:grpSpPr>
          <a:xfrm>
            <a:off x="874448" y="1455052"/>
            <a:ext cx="6757934" cy="4409278"/>
            <a:chOff x="1397052" y="1603235"/>
            <a:chExt cx="7755108" cy="4036363"/>
          </a:xfrm>
        </p:grpSpPr>
        <p:sp>
          <p:nvSpPr>
            <p:cNvPr id="150" name="Google Shape;150;p7"/>
            <p:cNvSpPr/>
            <p:nvPr/>
          </p:nvSpPr>
          <p:spPr>
            <a:xfrm>
              <a:off x="1658959" y="4660089"/>
              <a:ext cx="7459440" cy="97950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nvGrpSpPr>
            <p:cNvPr id="151" name="Google Shape;151;p7"/>
            <p:cNvGrpSpPr/>
            <p:nvPr/>
          </p:nvGrpSpPr>
          <p:grpSpPr>
            <a:xfrm>
              <a:off x="1397052" y="1603235"/>
              <a:ext cx="7755108" cy="4010473"/>
              <a:chOff x="453733" y="1893338"/>
              <a:chExt cx="8973920" cy="4210124"/>
            </a:xfrm>
          </p:grpSpPr>
          <p:sp>
            <p:nvSpPr>
              <p:cNvPr id="152" name="Google Shape;152;p7"/>
              <p:cNvSpPr/>
              <p:nvPr/>
            </p:nvSpPr>
            <p:spPr>
              <a:xfrm>
                <a:off x="4604419" y="5241212"/>
                <a:ext cx="4559156" cy="7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accent1"/>
                    </a:solidFill>
                    <a:latin typeface="Calibri"/>
                    <a:ea typeface="Calibri"/>
                    <a:cs typeface="Calibri"/>
                    <a:sym typeface="Calibri"/>
                  </a:rPr>
                  <a:t>Data integrity/security; cloud/hybrid deployment; data volume in the PB range; high, sustained ingest data rates;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accent1"/>
                    </a:solidFill>
                    <a:latin typeface="Calibri"/>
                    <a:ea typeface="Calibri"/>
                    <a:cs typeface="Calibri"/>
                    <a:sym typeface="Calibri"/>
                  </a:rPr>
                  <a:t>ISO certification: 27000, 27040, 19086 and related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accent1"/>
                    </a:solidFill>
                    <a:latin typeface="Calibri"/>
                    <a:ea typeface="Calibri"/>
                    <a:cs typeface="Calibri"/>
                    <a:sym typeface="Calibri"/>
                  </a:rPr>
                  <a:t>Archives connected to the GEANT network.</a:t>
                </a:r>
                <a:endParaRPr sz="1100" b="0" i="0" u="none" strike="noStrike" cap="none">
                  <a:solidFill>
                    <a:schemeClr val="accent1"/>
                  </a:solidFill>
                  <a:latin typeface="Calibri"/>
                  <a:ea typeface="Calibri"/>
                  <a:cs typeface="Calibri"/>
                  <a:sym typeface="Calibri"/>
                </a:endParaRPr>
              </a:p>
            </p:txBody>
          </p:sp>
          <p:sp>
            <p:nvSpPr>
              <p:cNvPr id="153" name="Google Shape;153;p7"/>
              <p:cNvSpPr/>
              <p:nvPr/>
            </p:nvSpPr>
            <p:spPr>
              <a:xfrm>
                <a:off x="1948620" y="4047082"/>
                <a:ext cx="7459440" cy="97950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4" name="Google Shape;154;p7"/>
              <p:cNvSpPr/>
              <p:nvPr/>
            </p:nvSpPr>
            <p:spPr>
              <a:xfrm>
                <a:off x="4265743" y="4223178"/>
                <a:ext cx="5161910" cy="7098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US" sz="1050" b="0" i="0" u="none" strike="noStrike" cap="none">
                    <a:solidFill>
                      <a:schemeClr val="accent1"/>
                    </a:solidFill>
                    <a:latin typeface="Calibri"/>
                    <a:ea typeface="Calibri"/>
                    <a:cs typeface="Calibri"/>
                    <a:sym typeface="Calibri"/>
                  </a:rPr>
                  <a:t>OAIS conformant services: data readability formats, normalization, obsolesce monitoring, files fixity, authenticity checks, etc.;</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en-US" sz="1050" b="0" i="0" u="none" strike="noStrike" cap="none">
                    <a:solidFill>
                      <a:schemeClr val="accent1"/>
                    </a:solidFill>
                    <a:latin typeface="Calibri"/>
                    <a:ea typeface="Calibri"/>
                    <a:cs typeface="Calibri"/>
                    <a:sym typeface="Calibri"/>
                  </a:rPr>
                  <a:t>ISO 14721/16363, 26324 and related standards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accent1"/>
                  </a:solidFill>
                  <a:latin typeface="Calibri"/>
                  <a:ea typeface="Calibri"/>
                  <a:cs typeface="Calibri"/>
                  <a:sym typeface="Calibri"/>
                </a:endParaRPr>
              </a:p>
            </p:txBody>
          </p:sp>
          <p:sp>
            <p:nvSpPr>
              <p:cNvPr id="155" name="Google Shape;155;p7"/>
              <p:cNvSpPr/>
              <p:nvPr/>
            </p:nvSpPr>
            <p:spPr>
              <a:xfrm>
                <a:off x="1948618" y="2970647"/>
                <a:ext cx="7459440" cy="97950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6" name="Google Shape;156;p7"/>
              <p:cNvSpPr/>
              <p:nvPr/>
            </p:nvSpPr>
            <p:spPr>
              <a:xfrm>
                <a:off x="4071485" y="3206004"/>
                <a:ext cx="5296130" cy="414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accent1"/>
                    </a:solidFill>
                    <a:latin typeface="Calibri"/>
                    <a:ea typeface="Calibri"/>
                    <a:cs typeface="Calibri"/>
                    <a:sym typeface="Calibri"/>
                  </a:rPr>
                  <a:t>User services: search, discover, share, indexing, data removal,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accent1"/>
                    </a:solidFill>
                    <a:latin typeface="Calibri"/>
                    <a:ea typeface="Calibri"/>
                    <a:cs typeface="Calibri"/>
                    <a:sym typeface="Calibri"/>
                  </a:rPr>
                  <a:t>Access under Federated AAI</a:t>
                </a:r>
                <a:endParaRPr sz="1100" b="0" i="0" u="none" strike="noStrike" cap="none">
                  <a:solidFill>
                    <a:schemeClr val="accent1"/>
                  </a:solidFill>
                  <a:latin typeface="Calibri"/>
                  <a:ea typeface="Calibri"/>
                  <a:cs typeface="Calibri"/>
                  <a:sym typeface="Calibri"/>
                </a:endParaRPr>
              </a:p>
            </p:txBody>
          </p:sp>
          <p:sp>
            <p:nvSpPr>
              <p:cNvPr id="157" name="Google Shape;157;p7"/>
              <p:cNvSpPr/>
              <p:nvPr/>
            </p:nvSpPr>
            <p:spPr>
              <a:xfrm>
                <a:off x="1684809" y="1893338"/>
                <a:ext cx="7723250" cy="97950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8" name="Google Shape;158;p7"/>
              <p:cNvSpPr/>
              <p:nvPr/>
            </p:nvSpPr>
            <p:spPr>
              <a:xfrm>
                <a:off x="453733" y="5123952"/>
                <a:ext cx="4145190" cy="979510"/>
              </a:xfrm>
              <a:prstGeom prst="trapezoid">
                <a:avLst>
                  <a:gd name="adj" fmla="val 25000"/>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Calibri"/>
                    <a:ea typeface="Calibri"/>
                    <a:cs typeface="Calibri"/>
                    <a:sym typeface="Calibri"/>
                  </a:rPr>
                  <a:t>Layer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Calibri"/>
                    <a:ea typeface="Calibri"/>
                    <a:cs typeface="Calibri"/>
                    <a:sym typeface="Calibri"/>
                  </a:rPr>
                  <a:t>Storage/Basic Archiving/Secure backup</a:t>
                </a:r>
                <a:endParaRPr sz="1400" b="0" i="0" u="none" strike="noStrike" cap="none">
                  <a:solidFill>
                    <a:srgbClr val="000000"/>
                  </a:solidFill>
                  <a:latin typeface="Arial"/>
                  <a:ea typeface="Arial"/>
                  <a:cs typeface="Arial"/>
                  <a:sym typeface="Arial"/>
                </a:endParaRPr>
              </a:p>
            </p:txBody>
          </p:sp>
          <p:sp>
            <p:nvSpPr>
              <p:cNvPr id="159" name="Google Shape;159;p7"/>
              <p:cNvSpPr/>
              <p:nvPr/>
            </p:nvSpPr>
            <p:spPr>
              <a:xfrm>
                <a:off x="741133" y="4047081"/>
                <a:ext cx="3570985" cy="979510"/>
              </a:xfrm>
              <a:prstGeom prst="trapezoid">
                <a:avLst>
                  <a:gd name="adj" fmla="val 25000"/>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Calibri"/>
                    <a:ea typeface="Calibri"/>
                    <a:cs typeface="Calibri"/>
                    <a:sym typeface="Calibri"/>
                  </a:rPr>
                  <a:t>Layer 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Calibri"/>
                    <a:ea typeface="Calibri"/>
                    <a:cs typeface="Calibri"/>
                    <a:sym typeface="Calibri"/>
                  </a:rPr>
                  <a:t>Preservation</a:t>
                </a:r>
                <a:endParaRPr sz="1400" b="0" i="0" u="none" strike="noStrike" cap="none">
                  <a:solidFill>
                    <a:srgbClr val="000000"/>
                  </a:solidFill>
                  <a:latin typeface="Arial"/>
                  <a:ea typeface="Arial"/>
                  <a:cs typeface="Arial"/>
                  <a:sym typeface="Arial"/>
                </a:endParaRPr>
              </a:p>
            </p:txBody>
          </p:sp>
          <p:sp>
            <p:nvSpPr>
              <p:cNvPr id="160" name="Google Shape;160;p7"/>
              <p:cNvSpPr/>
              <p:nvPr/>
            </p:nvSpPr>
            <p:spPr>
              <a:xfrm>
                <a:off x="1027835" y="2970210"/>
                <a:ext cx="3043651" cy="979510"/>
              </a:xfrm>
              <a:prstGeom prst="trapezoid">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Calibri"/>
                    <a:ea typeface="Calibri"/>
                    <a:cs typeface="Calibri"/>
                    <a:sym typeface="Calibri"/>
                  </a:rPr>
                  <a:t>Layer 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Calibri"/>
                    <a:ea typeface="Calibri"/>
                    <a:cs typeface="Calibri"/>
                    <a:sym typeface="Calibri"/>
                  </a:rPr>
                  <a:t>Baseline user services</a:t>
                </a:r>
                <a:endParaRPr sz="1400" b="0" i="0" u="none" strike="noStrike" cap="none">
                  <a:solidFill>
                    <a:srgbClr val="000000"/>
                  </a:solidFill>
                  <a:latin typeface="Arial"/>
                  <a:ea typeface="Arial"/>
                  <a:cs typeface="Arial"/>
                  <a:sym typeface="Arial"/>
                </a:endParaRPr>
              </a:p>
            </p:txBody>
          </p:sp>
          <p:sp>
            <p:nvSpPr>
              <p:cNvPr id="161" name="Google Shape;161;p7"/>
              <p:cNvSpPr/>
              <p:nvPr/>
            </p:nvSpPr>
            <p:spPr>
              <a:xfrm>
                <a:off x="1298032" y="1893339"/>
                <a:ext cx="2523198" cy="979510"/>
              </a:xfrm>
              <a:prstGeom prst="trapezoid">
                <a:avLst>
                  <a:gd name="adj" fmla="val 25000"/>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Calibri"/>
                    <a:ea typeface="Calibri"/>
                    <a:cs typeface="Calibri"/>
                    <a:sym typeface="Calibri"/>
                  </a:rPr>
                  <a:t>Layer 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Calibri"/>
                    <a:ea typeface="Calibri"/>
                    <a:cs typeface="Calibri"/>
                    <a:sym typeface="Calibri"/>
                  </a:rPr>
                  <a:t>Advanced services</a:t>
                </a:r>
                <a:endParaRPr sz="1400" b="0" i="0" u="none" strike="noStrike" cap="none">
                  <a:solidFill>
                    <a:srgbClr val="000000"/>
                  </a:solidFill>
                  <a:latin typeface="Arial"/>
                  <a:ea typeface="Arial"/>
                  <a:cs typeface="Arial"/>
                  <a:sym typeface="Arial"/>
                </a:endParaRPr>
              </a:p>
            </p:txBody>
          </p:sp>
          <p:sp>
            <p:nvSpPr>
              <p:cNvPr id="162" name="Google Shape;162;p7"/>
              <p:cNvSpPr/>
              <p:nvPr/>
            </p:nvSpPr>
            <p:spPr>
              <a:xfrm>
                <a:off x="3796150" y="2120623"/>
                <a:ext cx="5592433" cy="414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accent1"/>
                    </a:solidFill>
                    <a:latin typeface="Calibri"/>
                    <a:ea typeface="Calibri"/>
                    <a:cs typeface="Calibri"/>
                    <a:sym typeface="Calibri"/>
                  </a:rPr>
                  <a:t>High level services: visual representation of data (domain specific), reproducibility of scientific analyses using K8,  ML, etc.; </a:t>
                </a:r>
                <a:endParaRPr sz="1100" b="0" i="0" u="none" strike="noStrike" cap="none">
                  <a:solidFill>
                    <a:schemeClr val="accent1"/>
                  </a:solidFill>
                  <a:latin typeface="Calibri"/>
                  <a:ea typeface="Calibri"/>
                  <a:cs typeface="Calibri"/>
                  <a:sym typeface="Calibri"/>
                </a:endParaRPr>
              </a:p>
            </p:txBody>
          </p:sp>
        </p:grpSp>
      </p:grpSp>
      <p:sp>
        <p:nvSpPr>
          <p:cNvPr id="163" name="Google Shape;163;p7"/>
          <p:cNvSpPr/>
          <p:nvPr/>
        </p:nvSpPr>
        <p:spPr>
          <a:xfrm>
            <a:off x="7654887" y="2567340"/>
            <a:ext cx="263591" cy="3268708"/>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164" name="Google Shape;164;p7"/>
          <p:cNvSpPr/>
          <p:nvPr/>
        </p:nvSpPr>
        <p:spPr>
          <a:xfrm>
            <a:off x="7561112" y="3909306"/>
            <a:ext cx="140325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accent2"/>
                </a:solidFill>
                <a:latin typeface="Calibri"/>
                <a:ea typeface="Calibri"/>
                <a:cs typeface="Calibri"/>
                <a:sym typeface="Calibri"/>
              </a:rPr>
              <a:t>Core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accent2"/>
                </a:solidFill>
                <a:latin typeface="Calibri"/>
                <a:ea typeface="Calibri"/>
                <a:cs typeface="Calibri"/>
                <a:sym typeface="Calibri"/>
              </a:rPr>
              <a:t>R&amp;D</a:t>
            </a:r>
            <a:endParaRPr sz="1400" b="0" i="0" u="none" strike="noStrike" cap="none">
              <a:solidFill>
                <a:srgbClr val="000000"/>
              </a:solidFill>
              <a:latin typeface="Arial"/>
              <a:ea typeface="Arial"/>
              <a:cs typeface="Arial"/>
              <a:sym typeface="Arial"/>
            </a:endParaRPr>
          </a:p>
        </p:txBody>
      </p:sp>
      <p:sp>
        <p:nvSpPr>
          <p:cNvPr id="165" name="Google Shape;165;p7"/>
          <p:cNvSpPr/>
          <p:nvPr/>
        </p:nvSpPr>
        <p:spPr>
          <a:xfrm>
            <a:off x="7640222" y="1457577"/>
            <a:ext cx="263591" cy="1014211"/>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166" name="Google Shape;166;p7"/>
          <p:cNvSpPr/>
          <p:nvPr/>
        </p:nvSpPr>
        <p:spPr>
          <a:xfrm>
            <a:off x="7732762" y="1629714"/>
            <a:ext cx="120444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B050"/>
                </a:solidFill>
                <a:latin typeface="Calibri"/>
                <a:ea typeface="Calibri"/>
                <a:cs typeface="Calibri"/>
                <a:sym typeface="Calibri"/>
              </a:rPr>
              <a:t>Bonus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B050"/>
                </a:solidFill>
                <a:latin typeface="Calibri"/>
                <a:ea typeface="Calibri"/>
                <a:cs typeface="Calibri"/>
                <a:sym typeface="Calibri"/>
              </a:rPr>
              <a:t>R&amp;D</a:t>
            </a:r>
            <a:endParaRPr sz="1400" b="0" i="0" u="none" strike="noStrike" cap="none">
              <a:solidFill>
                <a:srgbClr val="000000"/>
              </a:solidFill>
              <a:latin typeface="Arial"/>
              <a:ea typeface="Arial"/>
              <a:cs typeface="Arial"/>
              <a:sym typeface="Arial"/>
            </a:endParaRPr>
          </a:p>
        </p:txBody>
      </p:sp>
      <p:sp>
        <p:nvSpPr>
          <p:cNvPr id="167" name="Google Shape;167;p7"/>
          <p:cNvSpPr/>
          <p:nvPr/>
        </p:nvSpPr>
        <p:spPr>
          <a:xfrm>
            <a:off x="8641072" y="1455052"/>
            <a:ext cx="1112528" cy="4409278"/>
          </a:xfrm>
          <a:prstGeom prst="chevron">
            <a:avLst>
              <a:gd name="adj" fmla="val 50000"/>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7"/>
          <p:cNvSpPr/>
          <p:nvPr/>
        </p:nvSpPr>
        <p:spPr>
          <a:xfrm>
            <a:off x="304801" y="5978850"/>
            <a:ext cx="11972237" cy="400110"/>
          </a:xfrm>
          <a:prstGeom prst="rect">
            <a:avLst/>
          </a:prstGeom>
          <a:noFill/>
          <a:ln>
            <a:noFill/>
          </a:ln>
        </p:spPr>
        <p:txBody>
          <a:bodyPr spcFirstLastPara="1" wrap="square" lIns="91425" tIns="45700" rIns="91425" bIns="45700" anchor="t" anchorCtr="0">
            <a:spAutoFit/>
          </a:bodyPr>
          <a:lstStyle/>
          <a:p>
            <a:pPr marL="50800" marR="0" lvl="0" indent="0" algn="ctr" rtl="0">
              <a:lnSpc>
                <a:spcPct val="100000"/>
              </a:lnSpc>
              <a:spcBef>
                <a:spcPts val="0"/>
              </a:spcBef>
              <a:spcAft>
                <a:spcPts val="0"/>
              </a:spcAft>
              <a:buClr>
                <a:schemeClr val="dk1"/>
              </a:buClr>
              <a:buSzPts val="2000"/>
              <a:buFont typeface="Calibri"/>
              <a:buNone/>
            </a:pPr>
            <a:r>
              <a:rPr lang="en-US" sz="2000" b="0" i="1" u="none" strike="noStrike" cap="none">
                <a:solidFill>
                  <a:schemeClr val="dk1"/>
                </a:solidFill>
                <a:latin typeface="Calibri"/>
                <a:ea typeface="Calibri"/>
                <a:cs typeface="Calibri"/>
                <a:sym typeface="Calibri"/>
              </a:rPr>
              <a:t>Scientific use cases deployments documented at: </a:t>
            </a:r>
            <a:r>
              <a:rPr lang="en-US" sz="2000" b="0" i="1" u="sng" strike="noStrike" cap="none">
                <a:solidFill>
                  <a:schemeClr val="dk1"/>
                </a:solidFill>
                <a:latin typeface="Calibri"/>
                <a:ea typeface="Calibri"/>
                <a:cs typeface="Calibri"/>
                <a:sym typeface="Calibri"/>
                <a:hlinkClick r:id="rId3"/>
              </a:rPr>
              <a:t>https://www.archiver-project.eu/deployment-scenarios</a:t>
            </a:r>
            <a:r>
              <a:rPr lang="en-US" sz="2000" b="0" i="1" u="none" strike="noStrike" cap="none">
                <a:solidFill>
                  <a:schemeClr val="dk1"/>
                </a:solidFill>
                <a:latin typeface="Calibri"/>
                <a:ea typeface="Calibri"/>
                <a:cs typeface="Calibri"/>
                <a:sym typeface="Calibri"/>
              </a:rPr>
              <a:t> </a:t>
            </a:r>
            <a:endParaRPr sz="2000" b="0" i="1" u="none" strike="noStrike" cap="none">
              <a:solidFill>
                <a:schemeClr val="dk1"/>
              </a:solidFill>
              <a:latin typeface="Calibri"/>
              <a:ea typeface="Calibri"/>
              <a:cs typeface="Calibri"/>
              <a:sym typeface="Calibri"/>
            </a:endParaRPr>
          </a:p>
        </p:txBody>
      </p:sp>
      <p:sp>
        <p:nvSpPr>
          <p:cNvPr id="25" name="Google Shape;82;p49">
            <a:extLst>
              <a:ext uri="{FF2B5EF4-FFF2-40B4-BE49-F238E27FC236}">
                <a16:creationId xmlns:a16="http://schemas.microsoft.com/office/drawing/2014/main" id="{F95F60B7-B390-7542-8707-A9D933426ED2}"/>
              </a:ext>
            </a:extLst>
          </p:cNvPr>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Information Session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0"/>
          <p:cNvSpPr txBox="1">
            <a:spLocks noGrp="1"/>
          </p:cNvSpPr>
          <p:nvPr>
            <p:ph type="title"/>
          </p:nvPr>
        </p:nvSpPr>
        <p:spPr>
          <a:xfrm>
            <a:off x="1584820" y="288966"/>
            <a:ext cx="105156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en-US"/>
              <a:t>Examples of Tenderer arrangements </a:t>
            </a:r>
            <a:endParaRPr/>
          </a:p>
        </p:txBody>
      </p:sp>
      <p:sp>
        <p:nvSpPr>
          <p:cNvPr id="174" name="Google Shape;174;p50"/>
          <p:cNvSpPr txBox="1">
            <a:spLocks noGrp="1"/>
          </p:cNvSpPr>
          <p:nvPr>
            <p:ph type="body" idx="1"/>
          </p:nvPr>
        </p:nvSpPr>
        <p:spPr>
          <a:xfrm>
            <a:off x="838200" y="1241571"/>
            <a:ext cx="11049000" cy="493539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Font typeface="Calibri"/>
              <a:buChar char="•"/>
            </a:pPr>
            <a:r>
              <a:rPr lang="en-US" dirty="0"/>
              <a:t>Case 1: Minimum 2 consortium companies</a:t>
            </a:r>
            <a:endParaRPr dirty="0"/>
          </a:p>
          <a:p>
            <a:pPr marL="685800" lvl="1" indent="-228600" algn="l" rtl="0">
              <a:lnSpc>
                <a:spcPct val="100000"/>
              </a:lnSpc>
              <a:spcBef>
                <a:spcPts val="0"/>
              </a:spcBef>
              <a:spcAft>
                <a:spcPts val="0"/>
              </a:spcAft>
              <a:buSzPts val="2800"/>
              <a:buChar char="•"/>
            </a:pPr>
            <a:r>
              <a:rPr lang="en-US" dirty="0"/>
              <a:t>Infrastructure Provider (PB), typically addressing Layer 1</a:t>
            </a:r>
            <a:endParaRPr dirty="0"/>
          </a:p>
          <a:p>
            <a:pPr marL="685800" lvl="1" indent="-228600" algn="l" rtl="0">
              <a:lnSpc>
                <a:spcPct val="100000"/>
              </a:lnSpc>
              <a:spcBef>
                <a:spcPts val="0"/>
              </a:spcBef>
              <a:spcAft>
                <a:spcPts val="0"/>
              </a:spcAft>
              <a:buSzPts val="2800"/>
              <a:buChar char="•"/>
            </a:pPr>
            <a:r>
              <a:rPr lang="en-US" dirty="0"/>
              <a:t> Data Preservation Software Provider (Layer 2/3)</a:t>
            </a:r>
            <a:endParaRPr dirty="0"/>
          </a:p>
          <a:p>
            <a:pPr marL="1143000" lvl="2" indent="-228600" algn="l" rtl="0">
              <a:lnSpc>
                <a:spcPct val="100000"/>
              </a:lnSpc>
              <a:spcBef>
                <a:spcPts val="0"/>
              </a:spcBef>
              <a:spcAft>
                <a:spcPts val="0"/>
              </a:spcAft>
              <a:buSzPts val="2800"/>
              <a:buChar char="•"/>
            </a:pPr>
            <a:r>
              <a:rPr lang="en-US" dirty="0"/>
              <a:t>Layer 4 will depend on how well integrated these two are and where the real innovation will be</a:t>
            </a:r>
            <a:endParaRPr dirty="0"/>
          </a:p>
          <a:p>
            <a:pPr marL="685800" lvl="1" indent="-228600" algn="l" rtl="0">
              <a:lnSpc>
                <a:spcPct val="100000"/>
              </a:lnSpc>
              <a:spcBef>
                <a:spcPts val="0"/>
              </a:spcBef>
              <a:spcAft>
                <a:spcPts val="0"/>
              </a:spcAft>
              <a:buSzPts val="2800"/>
              <a:buChar char="•"/>
            </a:pPr>
            <a:r>
              <a:rPr lang="en-US" dirty="0"/>
              <a:t> Role of consortium lead: either one of the above companies or a third company</a:t>
            </a:r>
            <a:endParaRPr dirty="0"/>
          </a:p>
          <a:p>
            <a:pPr marL="685800" lvl="1" indent="-50800" algn="l" rtl="0">
              <a:lnSpc>
                <a:spcPct val="100000"/>
              </a:lnSpc>
              <a:spcBef>
                <a:spcPts val="0"/>
              </a:spcBef>
              <a:spcAft>
                <a:spcPts val="0"/>
              </a:spcAft>
              <a:buSzPts val="2800"/>
              <a:buNone/>
            </a:pPr>
            <a:endParaRPr dirty="0"/>
          </a:p>
          <a:p>
            <a:pPr marL="228600" lvl="0" indent="-228600" algn="l" rtl="0">
              <a:lnSpc>
                <a:spcPct val="100000"/>
              </a:lnSpc>
              <a:spcBef>
                <a:spcPts val="0"/>
              </a:spcBef>
              <a:spcAft>
                <a:spcPts val="0"/>
              </a:spcAft>
              <a:buClr>
                <a:schemeClr val="dk1"/>
              </a:buClr>
              <a:buSzPts val="2800"/>
              <a:buFont typeface="Calibri"/>
              <a:buChar char="•"/>
            </a:pPr>
            <a:r>
              <a:rPr lang="en-US" dirty="0"/>
              <a:t>Case 2: Only one company</a:t>
            </a:r>
            <a:endParaRPr dirty="0"/>
          </a:p>
          <a:p>
            <a:pPr marL="685800" lvl="1" indent="-228600" algn="l" rtl="0">
              <a:lnSpc>
                <a:spcPct val="100000"/>
              </a:lnSpc>
              <a:spcBef>
                <a:spcPts val="0"/>
              </a:spcBef>
              <a:spcAft>
                <a:spcPts val="0"/>
              </a:spcAft>
              <a:buSzPts val="2800"/>
              <a:buChar char="•"/>
            </a:pPr>
            <a:r>
              <a:rPr lang="en-US" dirty="0"/>
              <a:t>Archiving and Preservation Software provider (Y) that subcontracts to an infrastructure provider (PB); </a:t>
            </a:r>
            <a:endParaRPr dirty="0"/>
          </a:p>
          <a:p>
            <a:pPr marL="1143000" lvl="2" indent="-228600" algn="l" rtl="0">
              <a:lnSpc>
                <a:spcPct val="100000"/>
              </a:lnSpc>
              <a:spcBef>
                <a:spcPts val="0"/>
              </a:spcBef>
              <a:spcAft>
                <a:spcPts val="0"/>
              </a:spcAft>
              <a:buSzPts val="2800"/>
              <a:buChar char="•"/>
            </a:pPr>
            <a:r>
              <a:rPr lang="en-US" dirty="0"/>
              <a:t>Layer 1-4 applies as in case 1</a:t>
            </a:r>
            <a:endParaRPr dirty="0"/>
          </a:p>
          <a:p>
            <a:pPr marL="685800" lvl="1" indent="-228600" algn="l" rtl="0">
              <a:lnSpc>
                <a:spcPct val="100000"/>
              </a:lnSpc>
              <a:spcBef>
                <a:spcPts val="0"/>
              </a:spcBef>
              <a:spcAft>
                <a:spcPts val="0"/>
              </a:spcAft>
              <a:buSzPts val="2800"/>
              <a:buChar char="•"/>
            </a:pPr>
            <a:r>
              <a:rPr lang="en-US" dirty="0"/>
              <a:t>Y needs to accumulate the role of coordinating its subcontractors’ activities</a:t>
            </a:r>
            <a:endParaRPr dirty="0"/>
          </a:p>
        </p:txBody>
      </p:sp>
      <p:sp>
        <p:nvSpPr>
          <p:cNvPr id="175" name="Google Shape;175;p50"/>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77" name="Google Shape;177;p50"/>
          <p:cNvSpPr txBox="1">
            <a:spLocks noGrp="1"/>
          </p:cNvSpPr>
          <p:nvPr>
            <p:ph type="ftr" idx="11"/>
          </p:nvPr>
        </p:nvSpPr>
        <p:spPr>
          <a:xfrm>
            <a:off x="2323381" y="6451238"/>
            <a:ext cx="766025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Information Session</a:t>
            </a:r>
            <a:endParaRPr/>
          </a:p>
        </p:txBody>
      </p:sp>
    </p:spTree>
  </p:cSld>
  <p:clrMapOvr>
    <a:masterClrMapping/>
  </p:clrMapOvr>
</p:sld>
</file>

<file path=ppt/theme/theme1.xml><?xml version="1.0" encoding="utf-8"?>
<a:theme xmlns:a="http://schemas.openxmlformats.org/drawingml/2006/main" name="Master Slid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1973</Words>
  <Application>Microsoft Macintosh PowerPoint</Application>
  <PresentationFormat>Widescreen</PresentationFormat>
  <Paragraphs>342</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Master Slide</vt:lpstr>
      <vt:lpstr>ARCHIVER Archiving and Preservation for Research Environments  Information Session Webinar 18 March 2020  João Fernandes – ARCHIVER Project Coordinator (CERN) Jakub Urban – ARCHIVER Technical Coordinator (CERN) Joshua Luke Davison – ARCHIVER Procurement Officer (CERN)</vt:lpstr>
      <vt:lpstr>Agenda for today</vt:lpstr>
      <vt:lpstr>Deadline Extension</vt:lpstr>
      <vt:lpstr>Impact of Brexit</vt:lpstr>
      <vt:lpstr>Technical Questions</vt:lpstr>
      <vt:lpstr>Consortium</vt:lpstr>
      <vt:lpstr>Early Adopters</vt:lpstr>
      <vt:lpstr>Outcome: R&amp;D Challenge </vt:lpstr>
      <vt:lpstr>Examples of Tenderer arrangements </vt:lpstr>
      <vt:lpstr>ARCHIVER Contractual Relationship</vt:lpstr>
      <vt:lpstr>Capacity per Phase</vt:lpstr>
      <vt:lpstr>Network Connectivity</vt:lpstr>
      <vt:lpstr>Architecture principles of the Testing Methodology</vt:lpstr>
      <vt:lpstr>Continuous Testing Environment</vt:lpstr>
      <vt:lpstr>Testing Process</vt:lpstr>
      <vt:lpstr>Testing timeline</vt:lpstr>
      <vt:lpstr>Selected bidders will have opportunities to discuss and refine the testing process during the Design Phase</vt:lpstr>
      <vt:lpstr>Procurement Questions</vt:lpstr>
      <vt:lpstr>Scope of the PCP</vt:lpstr>
      <vt:lpstr>Commercialisation of the Results</vt:lpstr>
      <vt:lpstr>Commercialisation of the Results</vt:lpstr>
      <vt:lpstr>Intellectual Property Ownership</vt:lpstr>
      <vt:lpstr>Intellectual Property Ownership (Traditional R&amp;D Contract)</vt:lpstr>
      <vt:lpstr>Intellectual Property Ownership (PCP Contract)</vt:lpstr>
      <vt:lpstr>Virtual Price v Actual Price</vt:lpstr>
      <vt:lpstr>ARCHIVER Request for Tenders: Key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ARCHIVER Archiving and Preservation for Research Environments  Information Session Webinar 18 March 2020  João Fernandes – ARCHIVER Project Coordinator (CERN) Jakub Urban – ARCHIVER Technical Coordinator (CERN) Joshua Luke Davison – ARCHIVER Procurement Officer (CERN)</dc:title>
  <dc:creator>Microsoft Office User</dc:creator>
  <cp:lastModifiedBy>Joao Fernandes</cp:lastModifiedBy>
  <cp:revision>16</cp:revision>
  <dcterms:created xsi:type="dcterms:W3CDTF">2019-04-02T13:33:26Z</dcterms:created>
  <dcterms:modified xsi:type="dcterms:W3CDTF">2020-03-18T08:22:29Z</dcterms:modified>
</cp:coreProperties>
</file>